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9" r:id="rId5"/>
    <p:sldId id="375" r:id="rId6"/>
    <p:sldId id="376" r:id="rId7"/>
    <p:sldId id="448" r:id="rId8"/>
    <p:sldId id="357" r:id="rId9"/>
    <p:sldId id="379" r:id="rId10"/>
    <p:sldId id="384" r:id="rId11"/>
    <p:sldId id="386" r:id="rId12"/>
    <p:sldId id="390" r:id="rId13"/>
    <p:sldId id="451" r:id="rId14"/>
    <p:sldId id="452" r:id="rId15"/>
    <p:sldId id="450" r:id="rId16"/>
    <p:sldId id="449" r:id="rId17"/>
    <p:sldId id="453" r:id="rId18"/>
    <p:sldId id="459" r:id="rId19"/>
    <p:sldId id="454" r:id="rId20"/>
    <p:sldId id="455" r:id="rId21"/>
    <p:sldId id="456" r:id="rId22"/>
    <p:sldId id="457" r:id="rId23"/>
    <p:sldId id="458" r:id="rId24"/>
    <p:sldId id="461" r:id="rId25"/>
    <p:sldId id="462" r:id="rId26"/>
    <p:sldId id="465" r:id="rId27"/>
    <p:sldId id="468" r:id="rId28"/>
    <p:sldId id="464" r:id="rId29"/>
    <p:sldId id="470" r:id="rId30"/>
    <p:sldId id="469" r:id="rId31"/>
  </p:sldIdLst>
  <p:sldSz cx="12192000" cy="6858000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146"/>
    <a:srgbClr val="E4223C"/>
    <a:srgbClr val="FFFFFF"/>
    <a:srgbClr val="E8223C"/>
    <a:srgbClr val="C7212F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39AD11-6B1E-4C88-8A7B-C6C1F6B80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B9ADC-01D0-9A10-3544-126C409471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BC5BF-6B7C-427F-B828-EA8C8163F1BB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74340-D203-C12C-D039-9CC454E19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5CD2C-6072-C9A5-9874-64BCC6D8C2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2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136E9-39D4-4930-AC10-3B4FFD5A4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53450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9BD27-BF0A-4CFA-B645-6FE584602B2C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FDDED-AEA7-416A-8F1C-6E94DAAF9F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275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335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10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56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515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775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743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78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06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2806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266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77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3830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711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5293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682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7217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302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701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648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766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43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420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56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573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F6931-809B-C1B9-8807-7CE58A23D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5EFCF3-FA43-9317-280E-5C0C7179D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5F82AB-CF77-C2AD-A4E0-28E2CF32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DD2671-CCA8-BF7C-96EB-3A14F0F1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401B0-3E98-9207-9DBB-C242D493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87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0C1BE-3B33-4F91-58A1-EEEC098B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688506-2BD0-FE05-FDA6-F144EE191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9BC70-66CE-55E2-41EC-16DF7779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A035FC-F6B5-F33A-2335-482E345F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0DE08-CD84-F08A-628B-C6088C37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9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5DAB1E4-14A5-A08B-B6E6-F2D3959CB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2C0639-E1C2-4691-969A-4A4270091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1C93BC-ACF5-BFFB-BA26-B082C5FC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74A4CF-AE95-1A80-CCF1-A22F8BC2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CBD115-2C31-424A-EE5E-896E6DAC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53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A5207-4109-4168-49BD-6BD896B1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126D1D-D1A9-9DB9-3C2B-30B0B9CC1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EE918D-8336-4050-EC5A-0F851242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87EC8B-1CC7-DFC6-549C-185A7FD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989693-0822-1AF8-586F-607B76A5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270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6E812-05DC-D9E7-2C0A-E96991D4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6939FF-D02C-E95C-19FD-72046080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F948F4-21A1-A3BA-03DC-FE6ADD1F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423C7D-AC91-1074-3455-DC51EF7E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0A7FC9-215A-BA51-52FF-426DDFDB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974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4BE95-D187-AC53-9DF9-DD40B271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946EE-933D-FB7A-E0D5-590292F22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651F13-8D13-8C5F-05E8-39E68BC5D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B24B22-9FE9-ACBE-3922-25E2AB88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23BF9B-2CE3-B56E-6A6E-EA9827A9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AF96EB-A3AA-ADB4-F4A6-22259D02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273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CA92A-0174-6F2E-2F70-4D8C92C2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B7E2A3-471C-D7E7-ADF1-0145A55A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E2DD39-A44E-450A-5008-D96AE535D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09AA20-3F5F-EE87-55D7-94B2D0F8E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D6A3BF-1CE5-9C2E-607F-37B51227F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961586-198A-4E83-A7B4-13AB6763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31D2F9-10B3-4341-E9AB-9F179159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20D1AD-8A3D-F7D2-523E-3EA0000B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43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6D5CB-F64C-6CE1-E1E3-92F9C44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FF0D7F-CEE2-D849-ADA0-EA3C5046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15C777-62C2-2F4F-C946-4B3ED78F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7F6B9F-834C-A2CC-A61D-7234D839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08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441A419-9E6D-91A0-CEAB-C1DD2124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837C26-5641-09DC-6FDF-4D947114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62ED27-FD60-DD12-D0CC-01831269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194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21F56-AC95-6E13-124F-8C97BEF6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1F2F4-AD79-09F1-18BB-074C2D4EF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CC15BA-799C-A801-8D03-1F5885245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E52DA6-561F-81D2-D158-5941838C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5F797B-1404-4122-ADE8-3C97F0BE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4E50A5-009D-63F9-E179-4D1EE37E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661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7B37E-3F9A-6F31-524F-A03303C7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9B2D5B-4924-F058-06D4-11D33750C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E6C5BD-D40C-2C76-4D1F-D7B0EEE5C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67919E-BC42-FFFA-4B58-8268C82E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31AFAA-EF47-1C42-E7EA-210E6C8B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5EE5B7-5A66-0845-5AB8-229F3BA1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40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006E16-D412-D40B-9DEA-AC7ECFDF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9C96E1-1B73-655C-0567-A1328616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FE3A98-BA04-9A3D-30DC-96935A3F8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F6FFE1-7AC8-4105-A232-B3DBEAE91E13}" type="datetimeFigureOut">
              <a:rPr lang="nl-BE" smtClean="0"/>
              <a:t>2/04/2024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0B1B46-E866-4769-D631-16BD216B7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7A74C9-C9A9-3D10-4640-E6BD38BD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625C9B-939F-4DC4-9914-38ECF108CF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755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kaalklimaatpact.be/doelstellingen?gemeente=Deinz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deinze.be/file_uploads/48165.pdf?sc=EAE13A19F2828C3DAE2F922E9BEDA2D8" TargetMode="External"/><Relationship Id="rId4" Type="http://schemas.openxmlformats.org/officeDocument/2006/relationships/hyperlink" Target="https://www.deinze.be/file_uploads/40380.pdf?sc=DAF749CE04FF61BCE6B630553E6550C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inze.be/klimaatplan-actiepunt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jpe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jpe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mVLcj-XKnM&amp;t=6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 descr="Afbeelding met planeet, Aarde, (kosmische) ruimte, bol&#10;&#10;Automatisch gegenereerde beschrijving">
            <a:extLst>
              <a:ext uri="{FF2B5EF4-FFF2-40B4-BE49-F238E27FC236}">
                <a16:creationId xmlns:a16="http://schemas.microsoft.com/office/drawing/2014/main" id="{D241B101-EE10-5569-8688-320AD8441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9" b="161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7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okaal Energie- en Klimaatpact | WVI">
            <a:extLst>
              <a:ext uri="{FF2B5EF4-FFF2-40B4-BE49-F238E27FC236}">
                <a16:creationId xmlns:a16="http://schemas.microsoft.com/office/drawing/2014/main" id="{2AAD573D-C0AD-A648-CFBD-0569164AD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2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222E81-981E-1E19-EF1F-669D08D73D68}"/>
              </a:ext>
            </a:extLst>
          </p:cNvPr>
          <p:cNvSpPr txBox="1"/>
          <p:nvPr/>
        </p:nvSpPr>
        <p:spPr>
          <a:xfrm>
            <a:off x="3348568" y="2833321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  <a:hlinkClick r:id="rId4"/>
              </a:rPr>
              <a:t>Lokaal energie en klimaat pact </a:t>
            </a:r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1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222E81-981E-1E19-EF1F-669D08D73D68}"/>
              </a:ext>
            </a:extLst>
          </p:cNvPr>
          <p:cNvSpPr txBox="1"/>
          <p:nvPr/>
        </p:nvSpPr>
        <p:spPr>
          <a:xfrm>
            <a:off x="616625" y="620699"/>
            <a:ext cx="931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Neem dringend actie om de klimaatverandering en haar impact te bestrijden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75479D2-EDB7-B119-C61D-BADE247A2FA4}"/>
              </a:ext>
            </a:extLst>
          </p:cNvPr>
          <p:cNvSpPr txBox="1"/>
          <p:nvPr/>
        </p:nvSpPr>
        <p:spPr>
          <a:xfrm>
            <a:off x="715970" y="1758028"/>
            <a:ext cx="9949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  <a:hlinkClick r:id="rId4"/>
              </a:rPr>
              <a:t>KLIMAATMITIGATIE</a:t>
            </a:r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 </a:t>
            </a:r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  <a:hlinkClick r:id="rId5"/>
              </a:rPr>
              <a:t>KLIMAATADAPTIE</a:t>
            </a:r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BE" sz="2000">
                <a:latin typeface="Poppins SemiBold" panose="00000700000000000000" pitchFamily="2" charset="0"/>
                <a:cs typeface="Poppins SemiBold" panose="00000700000000000000" pitchFamily="2" charset="0"/>
              </a:rPr>
              <a:t>Daling broeikasgasuitstoot			Aanpassing natuurlijke</a:t>
            </a:r>
          </a:p>
          <a:p>
            <a:r>
              <a:rPr lang="nl-BE" sz="2000">
                <a:latin typeface="Poppins SemiBold" panose="00000700000000000000" pitchFamily="2" charset="0"/>
                <a:cs typeface="Poppins SemiBold" panose="00000700000000000000" pitchFamily="2" charset="0"/>
              </a:rPr>
              <a:t>2030: -40%	(</a:t>
            </a:r>
            <a:r>
              <a:rPr lang="nl-BE" sz="2000" err="1">
                <a:latin typeface="Poppins SemiBold" panose="00000700000000000000" pitchFamily="2" charset="0"/>
                <a:cs typeface="Poppins SemiBold" panose="00000700000000000000" pitchFamily="2" charset="0"/>
              </a:rPr>
              <a:t>tov</a:t>
            </a:r>
            <a:r>
              <a:rPr lang="nl-BE" sz="2000">
                <a:latin typeface="Poppins SemiBold" panose="00000700000000000000" pitchFamily="2" charset="0"/>
                <a:cs typeface="Poppins SemiBold" panose="00000700000000000000" pitchFamily="2" charset="0"/>
              </a:rPr>
              <a:t> 2011)			en menselijke systemen </a:t>
            </a:r>
          </a:p>
          <a:p>
            <a:r>
              <a:rPr lang="nl-BE" sz="2000">
                <a:latin typeface="Poppins SemiBold" panose="00000700000000000000" pitchFamily="2" charset="0"/>
                <a:cs typeface="Poppins SemiBold" panose="00000700000000000000" pitchFamily="2" charset="0"/>
              </a:rPr>
              <a:t>2050: klimaatneutraal			aan huidige en verwachte 							gevolgen </a:t>
            </a:r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0505B0-B51B-BBBF-B649-63587A016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29" y="1112789"/>
            <a:ext cx="1652989" cy="1652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61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6EF6-51B7-F1EC-FB32-DA6EEB96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DAC20B4-FD75-5E93-6387-3CAE42B8DE85}"/>
              </a:ext>
            </a:extLst>
          </p:cNvPr>
          <p:cNvSpPr txBox="1"/>
          <p:nvPr/>
        </p:nvSpPr>
        <p:spPr>
          <a:xfrm>
            <a:off x="1044222" y="977478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Deinze?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70438F-C9EA-7581-E899-592CCC98E08B}"/>
              </a:ext>
            </a:extLst>
          </p:cNvPr>
          <p:cNvSpPr txBox="1"/>
          <p:nvPr/>
        </p:nvSpPr>
        <p:spPr>
          <a:xfrm>
            <a:off x="2610507" y="2024247"/>
            <a:ext cx="697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hlinkClick r:id="rId3"/>
              </a:rPr>
              <a:t>Ontdek de actiepunten en doe mee! - Stad Deinze</a:t>
            </a: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C104EA-C923-48B0-A6D1-B9D8CFD57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363" y="612649"/>
            <a:ext cx="1652989" cy="165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 descr="Marketing met effen opvulling">
            <a:extLst>
              <a:ext uri="{FF2B5EF4-FFF2-40B4-BE49-F238E27FC236}">
                <a16:creationId xmlns:a16="http://schemas.microsoft.com/office/drawing/2014/main" id="{4426C653-03FB-F155-16F9-88A942A76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22" y="1920990"/>
            <a:ext cx="914400" cy="9144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05BE51A-5EA0-82E7-E595-38D8A42C60EA}"/>
              </a:ext>
            </a:extLst>
          </p:cNvPr>
          <p:cNvSpPr txBox="1"/>
          <p:nvPr/>
        </p:nvSpPr>
        <p:spPr>
          <a:xfrm>
            <a:off x="1189155" y="3129800"/>
            <a:ext cx="6622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Duurzaam wonen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Duurzame mobiliteit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Lokale economie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Energieke land- en tuinbouw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Stedelijke voorbeeldfunctie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Hernieuwbare energie en collectieve warmte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Duurzame (voedsel)consumptie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Klimaatreflex </a:t>
            </a:r>
            <a:endParaRPr lang="nl-B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7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222E81-981E-1E19-EF1F-669D08D73D68}"/>
              </a:ext>
            </a:extLst>
          </p:cNvPr>
          <p:cNvSpPr txBox="1"/>
          <p:nvPr/>
        </p:nvSpPr>
        <p:spPr>
          <a:xfrm>
            <a:off x="616624" y="752270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Bescherm oceanen, zeeën en maritieme hulpbronnen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7C8C1F-C94A-B794-8A03-94A3730DB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80" y="1167769"/>
            <a:ext cx="143827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614982" y="1780605"/>
            <a:ext cx="99497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>
                <a:latin typeface="Calibri" panose="020F0502020204030204" pitchFamily="34" charset="0"/>
                <a:cs typeface="Calibri" panose="020F0502020204030204" pitchFamily="34" charset="0"/>
              </a:rPr>
              <a:t>Zeeën / oceanen / overbevissing / afval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>
                <a:latin typeface="Calibri" panose="020F0502020204030204" pitchFamily="34" charset="0"/>
                <a:cs typeface="Calibri" panose="020F0502020204030204" pitchFamily="34" charset="0"/>
              </a:rPr>
              <a:t>Kustgemeenten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>
                <a:latin typeface="Calibri" panose="020F0502020204030204" pitchFamily="34" charset="0"/>
                <a:cs typeface="Calibri" panose="020F0502020204030204" pitchFamily="34" charset="0"/>
              </a:rPr>
              <a:t>Andere? Rioolbeheer, zwerfvuil (plastic) en bouwvoorschriften </a:t>
            </a: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07630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eerkracht aardrijkskunde lanceert portaalwebsite over klimaatopwarming ...">
            <a:extLst>
              <a:ext uri="{FF2B5EF4-FFF2-40B4-BE49-F238E27FC236}">
                <a16:creationId xmlns:a16="http://schemas.microsoft.com/office/drawing/2014/main" id="{7365B377-BE6F-E744-8B67-9AE7E899B6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b="1117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222E81-981E-1E19-EF1F-669D08D73D68}"/>
              </a:ext>
            </a:extLst>
          </p:cNvPr>
          <p:cNvSpPr txBox="1"/>
          <p:nvPr/>
        </p:nvSpPr>
        <p:spPr>
          <a:xfrm>
            <a:off x="616624" y="752270"/>
            <a:ext cx="931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Bescherm ecosystemen en bossen. </a:t>
            </a: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Bestrijd woestijnvorming, landdegradatie en het verlies aan biodiversiteit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616624" y="2172491"/>
            <a:ext cx="9949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>
                <a:latin typeface="Calibri" panose="020F0502020204030204" pitchFamily="34" charset="0"/>
                <a:cs typeface="Calibri" panose="020F0502020204030204" pitchFamily="34" charset="0"/>
              </a:rPr>
              <a:t>Natuur- en bosbeheer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>
                <a:latin typeface="Calibri" panose="020F0502020204030204" pitchFamily="34" charset="0"/>
                <a:cs typeface="Calibri" panose="020F0502020204030204" pitchFamily="34" charset="0"/>
              </a:rPr>
              <a:t>Biodiversiteit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>
                <a:latin typeface="Calibri" panose="020F0502020204030204" pitchFamily="34" charset="0"/>
                <a:cs typeface="Calibri" panose="020F0502020204030204" pitchFamily="34" charset="0"/>
              </a:rPr>
              <a:t>Toets op milieuschade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9F9F70-61EF-9FB7-F751-7DDC8348F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34" y="1002089"/>
            <a:ext cx="1650122" cy="1650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872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6EF6-51B7-F1EC-FB32-DA6EEB96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DAC20B4-FD75-5E93-6387-3CAE42B8DE85}"/>
              </a:ext>
            </a:extLst>
          </p:cNvPr>
          <p:cNvSpPr txBox="1"/>
          <p:nvPr/>
        </p:nvSpPr>
        <p:spPr>
          <a:xfrm>
            <a:off x="683648" y="445964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Deinze?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70438F-C9EA-7581-E899-592CCC98E08B}"/>
              </a:ext>
            </a:extLst>
          </p:cNvPr>
          <p:cNvSpPr txBox="1"/>
          <p:nvPr/>
        </p:nvSpPr>
        <p:spPr>
          <a:xfrm>
            <a:off x="2742414" y="1146718"/>
            <a:ext cx="69709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Beleidsplan publieke 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Aankoop gronden bos en natuur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Woonuitbreidingsgebieden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Dorpsweiden 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FD983F-A84D-FA76-1450-A397340408D8}"/>
              </a:ext>
            </a:extLst>
          </p:cNvPr>
          <p:cNvSpPr txBox="1"/>
          <p:nvPr/>
        </p:nvSpPr>
        <p:spPr>
          <a:xfrm>
            <a:off x="2742414" y="3235950"/>
            <a:ext cx="82458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cs typeface="Calibri"/>
              </a:rPr>
              <a:t>Ondersteunende maatregelen landbouw</a:t>
            </a: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1172489-6D6C-291D-2A4B-A156E3520A44}"/>
              </a:ext>
            </a:extLst>
          </p:cNvPr>
          <p:cNvSpPr txBox="1"/>
          <p:nvPr/>
        </p:nvSpPr>
        <p:spPr>
          <a:xfrm>
            <a:off x="2742414" y="4337048"/>
            <a:ext cx="69709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ea typeface="Calibri"/>
                <a:cs typeface="Calibri"/>
              </a:rPr>
              <a:t>Parkbosbegraafplaats </a:t>
            </a:r>
            <a:r>
              <a:rPr lang="nl-BE" sz="2000" err="1">
                <a:latin typeface="Calibri"/>
                <a:ea typeface="Calibri"/>
                <a:cs typeface="Calibri"/>
              </a:rPr>
              <a:t>Bachte</a:t>
            </a:r>
            <a:r>
              <a:rPr lang="nl-BE" sz="2000">
                <a:latin typeface="Calibri"/>
                <a:ea typeface="Calibri"/>
                <a:cs typeface="Calibri"/>
              </a:rPr>
              <a:t>  </a:t>
            </a:r>
            <a:endParaRPr lang="nl-BE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1702D3-D1B4-E821-1EAB-7B7280434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09" y="445964"/>
            <a:ext cx="1650122" cy="165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 descr="Landbouw met effen opvulling">
            <a:extLst>
              <a:ext uri="{FF2B5EF4-FFF2-40B4-BE49-F238E27FC236}">
                <a16:creationId xmlns:a16="http://schemas.microsoft.com/office/drawing/2014/main" id="{4847C427-9E96-CABC-0199-EA444FD07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491" y="1351238"/>
            <a:ext cx="914400" cy="914400"/>
          </a:xfrm>
          <a:prstGeom prst="rect">
            <a:avLst/>
          </a:prstGeom>
        </p:spPr>
      </p:pic>
      <p:pic>
        <p:nvPicPr>
          <p:cNvPr id="10" name="Graphic 9" descr="Tractor met effen opvulling">
            <a:extLst>
              <a:ext uri="{FF2B5EF4-FFF2-40B4-BE49-F238E27FC236}">
                <a16:creationId xmlns:a16="http://schemas.microsoft.com/office/drawing/2014/main" id="{E6B73FA7-D504-AA65-429E-2288150AC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500" y="2915762"/>
            <a:ext cx="914400" cy="914400"/>
          </a:xfrm>
          <a:prstGeom prst="rect">
            <a:avLst/>
          </a:prstGeom>
        </p:spPr>
      </p:pic>
      <p:pic>
        <p:nvPicPr>
          <p:cNvPr id="14" name="Graphic 13" descr="Parkscène met effen opvulling">
            <a:extLst>
              <a:ext uri="{FF2B5EF4-FFF2-40B4-BE49-F238E27FC236}">
                <a16:creationId xmlns:a16="http://schemas.microsoft.com/office/drawing/2014/main" id="{3896056F-CC8B-C58C-AD72-6DAC99DB3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648" y="4354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0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6EF6-51B7-F1EC-FB32-DA6EEB96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DAC20B4-FD75-5E93-6387-3CAE42B8DE85}"/>
              </a:ext>
            </a:extLst>
          </p:cNvPr>
          <p:cNvSpPr txBox="1"/>
          <p:nvPr/>
        </p:nvSpPr>
        <p:spPr>
          <a:xfrm>
            <a:off x="683648" y="445964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Deinze?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70438F-C9EA-7581-E899-592CCC98E08B}"/>
              </a:ext>
            </a:extLst>
          </p:cNvPr>
          <p:cNvSpPr txBox="1"/>
          <p:nvPr/>
        </p:nvSpPr>
        <p:spPr>
          <a:xfrm>
            <a:off x="2742414" y="976770"/>
            <a:ext cx="6970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Maaibeheer en snoeiplan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Groenonderhoud en beplanting (</a:t>
            </a:r>
            <a:r>
              <a:rPr lang="nl-BE" sz="2000" err="1">
                <a:latin typeface="Calibri" panose="020F0502020204030204" pitchFamily="34" charset="0"/>
                <a:cs typeface="Calibri" panose="020F0502020204030204" pitchFamily="34" charset="0"/>
              </a:rPr>
              <a:t>Demival</a:t>
            </a: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Stadsbos / bos </a:t>
            </a:r>
            <a:r>
              <a:rPr lang="nl-BE" sz="2000" err="1">
                <a:latin typeface="Calibri" panose="020F0502020204030204" pitchFamily="34" charset="0"/>
                <a:cs typeface="Calibri" panose="020F0502020204030204" pitchFamily="34" charset="0"/>
              </a:rPr>
              <a:t>Meigem</a:t>
            </a: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 / Oude Kale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Bebossing / vergroening / ontharding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Bomenbeleidsplan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Voedselbos Nevele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Volkstuinen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FD983F-A84D-FA76-1450-A397340408D8}"/>
              </a:ext>
            </a:extLst>
          </p:cNvPr>
          <p:cNvSpPr txBox="1"/>
          <p:nvPr/>
        </p:nvSpPr>
        <p:spPr>
          <a:xfrm>
            <a:off x="2742414" y="3945596"/>
            <a:ext cx="82458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cs typeface="Calibri"/>
              </a:rPr>
              <a:t>Dierenwelzijn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cs typeface="Calibri"/>
              </a:rPr>
              <a:t>Bijenvriendelijk onderhoud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cs typeface="Calibri"/>
              </a:rPr>
              <a:t>Biodiversiteit  </a:t>
            </a: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1702D3-D1B4-E821-1EAB-7B7280434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09" y="445964"/>
            <a:ext cx="1650122" cy="165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Plant met effen opvulling">
            <a:extLst>
              <a:ext uri="{FF2B5EF4-FFF2-40B4-BE49-F238E27FC236}">
                <a16:creationId xmlns:a16="http://schemas.microsoft.com/office/drawing/2014/main" id="{ED3A0A2F-776A-7DD1-AB6F-87D9AB420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038" y="1589250"/>
            <a:ext cx="914400" cy="914400"/>
          </a:xfrm>
          <a:prstGeom prst="rect">
            <a:avLst/>
          </a:prstGeom>
        </p:spPr>
      </p:pic>
      <p:pic>
        <p:nvPicPr>
          <p:cNvPr id="12" name="Graphic 11" descr="Bijenkorf met effen opvulling">
            <a:extLst>
              <a:ext uri="{FF2B5EF4-FFF2-40B4-BE49-F238E27FC236}">
                <a16:creationId xmlns:a16="http://schemas.microsoft.com/office/drawing/2014/main" id="{929A3F69-A112-E520-CD00-46A30F5D9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48" y="39962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222E81-981E-1E19-EF1F-669D08D73D68}"/>
              </a:ext>
            </a:extLst>
          </p:cNvPr>
          <p:cNvSpPr txBox="1"/>
          <p:nvPr/>
        </p:nvSpPr>
        <p:spPr>
          <a:xfrm>
            <a:off x="616624" y="752270"/>
            <a:ext cx="931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Verzeker toegang tot betaalbare, betrouwbare en duurzame energie voor iedereen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614982" y="1780605"/>
            <a:ext cx="99497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Hernieuwbare bronnen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Energie-efficiëntie gebouwen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Slimme technologieën in ruimtelijk beleid en mobiliteitsbeleid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Detectie energiearmoede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3112AB-D7CF-DEA0-CC88-9B4D45467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14" y="1061467"/>
            <a:ext cx="1438275" cy="143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24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EA2DDC1-CFDC-C8ED-D612-23BED0007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56" y="0"/>
            <a:ext cx="8568287" cy="6858000"/>
          </a:xfrm>
          <a:prstGeom prst="rect">
            <a:avLst/>
          </a:prstGeom>
        </p:spPr>
      </p:pic>
      <p:pic>
        <p:nvPicPr>
          <p:cNvPr id="7" name="Afbeelding 6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8B23D6E3-36DC-1A3E-1F0F-C736F92EF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56" y="0"/>
            <a:ext cx="856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6EF6-51B7-F1EC-FB32-DA6EEB96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DAC20B4-FD75-5E93-6387-3CAE42B8DE85}"/>
              </a:ext>
            </a:extLst>
          </p:cNvPr>
          <p:cNvSpPr txBox="1"/>
          <p:nvPr/>
        </p:nvSpPr>
        <p:spPr>
          <a:xfrm>
            <a:off x="683648" y="445964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Deinze?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70438F-C9EA-7581-E899-592CCC98E08B}"/>
              </a:ext>
            </a:extLst>
          </p:cNvPr>
          <p:cNvSpPr txBox="1"/>
          <p:nvPr/>
        </p:nvSpPr>
        <p:spPr>
          <a:xfrm>
            <a:off x="2742414" y="1146718"/>
            <a:ext cx="69709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err="1">
                <a:latin typeface="Calibri" panose="020F0502020204030204" pitchFamily="34" charset="0"/>
                <a:cs typeface="Calibri" panose="020F0502020204030204" pitchFamily="34" charset="0"/>
              </a:rPr>
              <a:t>Verledding</a:t>
            </a: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 openbare verlichting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Laadpalen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Vergroening wagenpark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FD983F-A84D-FA76-1450-A397340408D8}"/>
              </a:ext>
            </a:extLst>
          </p:cNvPr>
          <p:cNvSpPr txBox="1"/>
          <p:nvPr/>
        </p:nvSpPr>
        <p:spPr>
          <a:xfrm>
            <a:off x="2742414" y="2998620"/>
            <a:ext cx="82458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cs typeface="Calibri"/>
              </a:rPr>
              <a:t>Renovatie patrimonium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cs typeface="Calibri"/>
              </a:rPr>
              <a:t>Investering nieuwe/milieuvriendelijke technieken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cs typeface="Calibri"/>
              </a:rPr>
              <a:t>Info/premies energierenovatie </a:t>
            </a: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1172489-6D6C-291D-2A4B-A156E3520A44}"/>
              </a:ext>
            </a:extLst>
          </p:cNvPr>
          <p:cNvSpPr txBox="1"/>
          <p:nvPr/>
        </p:nvSpPr>
        <p:spPr>
          <a:xfrm>
            <a:off x="2742414" y="4611495"/>
            <a:ext cx="69709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Onderzoek oprichting lokale energiecoöperanten </a:t>
            </a:r>
            <a:endParaRPr lang="nl-BE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7FC7B5-D29A-EB40-D5C9-4EFEF6541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077" y="632100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 descr="Hernieuwbare energie met effen opvulling">
            <a:extLst>
              <a:ext uri="{FF2B5EF4-FFF2-40B4-BE49-F238E27FC236}">
                <a16:creationId xmlns:a16="http://schemas.microsoft.com/office/drawing/2014/main" id="{2E7ED215-29C0-4CCF-D635-B51288808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225" y="1431817"/>
            <a:ext cx="914400" cy="914400"/>
          </a:xfrm>
          <a:prstGeom prst="rect">
            <a:avLst/>
          </a:prstGeom>
        </p:spPr>
      </p:pic>
      <p:pic>
        <p:nvPicPr>
          <p:cNvPr id="16" name="Graphic 15" descr="Renovatie van huis, sprankelend met effen opvulling">
            <a:extLst>
              <a:ext uri="{FF2B5EF4-FFF2-40B4-BE49-F238E27FC236}">
                <a16:creationId xmlns:a16="http://schemas.microsoft.com/office/drawing/2014/main" id="{A5942F61-A0A3-9129-0731-1C4C8A21A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225" y="2778750"/>
            <a:ext cx="914400" cy="914400"/>
          </a:xfrm>
          <a:prstGeom prst="rect">
            <a:avLst/>
          </a:prstGeom>
        </p:spPr>
      </p:pic>
      <p:pic>
        <p:nvPicPr>
          <p:cNvPr id="18" name="Graphic 17" descr="Telewerken met effen opvulling">
            <a:extLst>
              <a:ext uri="{FF2B5EF4-FFF2-40B4-BE49-F238E27FC236}">
                <a16:creationId xmlns:a16="http://schemas.microsoft.com/office/drawing/2014/main" id="{9C944DE1-4AE2-1330-BAF8-95178742B0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002" y="42679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1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1118885" y="1153799"/>
            <a:ext cx="9949775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BE" sz="3200">
                <a:latin typeface="Poppins SemiBold"/>
                <a:cs typeface="Calibri"/>
              </a:rPr>
              <a:t>AKKOORD? </a:t>
            </a:r>
            <a:endParaRPr lang="nl-BE" sz="3200">
              <a:latin typeface="Poppins SemiBold"/>
              <a:cs typeface="Calibri" panose="020F0502020204030204" pitchFamily="34" charset="0"/>
            </a:endParaRPr>
          </a:p>
          <a:p>
            <a:endParaRPr lang="nl-BE" sz="3200">
              <a:latin typeface="Poppins SemiBold"/>
              <a:cs typeface="Calibri"/>
            </a:endParaRPr>
          </a:p>
          <a:p>
            <a:r>
              <a:rPr lang="nl-BE" sz="3200">
                <a:latin typeface="Poppins SemiBold"/>
                <a:cs typeface="Calibri"/>
              </a:rPr>
              <a:t>STEEK JE KAARTJE IN DE LUCHT! </a:t>
            </a:r>
            <a:endParaRPr lang="nl-BE" sz="3200">
              <a:latin typeface="Poppins SemiBold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473137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897659" y="1805186"/>
            <a:ext cx="9949775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BE" sz="3200">
                <a:latin typeface="Poppins SemiBold"/>
                <a:cs typeface="Calibri"/>
              </a:rPr>
              <a:t>Het klimaat is altijd al veranderd  </a:t>
            </a:r>
            <a:endParaRPr lang="nl-BE" sz="3200">
              <a:latin typeface="Poppins SemiBold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78139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897659" y="1805186"/>
            <a:ext cx="9949775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BE" sz="3200">
                <a:latin typeface="Poppins SemiBold"/>
                <a:cs typeface="Calibri"/>
              </a:rPr>
              <a:t>Ik denk niet dat ik het klimaat beter kan maken</a:t>
            </a:r>
            <a:endParaRPr lang="nl-BE" sz="3200">
              <a:latin typeface="Poppins SemiBold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38493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897659" y="1805186"/>
            <a:ext cx="994977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BE" sz="2800">
                <a:latin typeface="Poppins SemiBold"/>
                <a:cs typeface="Calibri"/>
              </a:rPr>
              <a:t>Oudere generaties hebben andere ideeën over het klimaat dan jongere generaties </a:t>
            </a:r>
            <a:endParaRPr lang="nl-BE" sz="2800">
              <a:latin typeface="Poppins SemiBold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705480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897659" y="1362735"/>
            <a:ext cx="9949775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NL" sz="2400">
                <a:latin typeface="Poppins SemiBold"/>
                <a:ea typeface="+mn-lt"/>
                <a:cs typeface="+mn-lt"/>
              </a:rPr>
              <a:t>Het is niet eerlijk dat ik al die nieuwe richtlijnen of maatregelen moet volgen, terwijl grote industrieën de grootste vervuilers zijn en zij veel subsidies krijgen.  </a:t>
            </a:r>
            <a:endParaRPr lang="nl-BE" sz="2400">
              <a:latin typeface="Poppins SemiBold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6685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916709" y="1819935"/>
            <a:ext cx="9949775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BE" sz="2400">
                <a:latin typeface="Poppins SemiBold"/>
                <a:ea typeface="Calibri"/>
                <a:cs typeface="Calibri"/>
              </a:rPr>
              <a:t>We zijn goed bezig! </a:t>
            </a:r>
            <a:r>
              <a:rPr lang="nl-BE" sz="2000">
                <a:latin typeface="Calibri"/>
                <a:ea typeface="Calibri"/>
                <a:cs typeface="Calibri"/>
              </a:rPr>
              <a:t> </a:t>
            </a:r>
            <a:endParaRPr lang="nl-B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18092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612C13-C0C9-98C7-9B83-442EDB6311FB}"/>
              </a:ext>
            </a:extLst>
          </p:cNvPr>
          <p:cNvSpPr txBox="1"/>
          <p:nvPr/>
        </p:nvSpPr>
        <p:spPr>
          <a:xfrm>
            <a:off x="897659" y="1362735"/>
            <a:ext cx="10681316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 b="1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NL" sz="2800" b="1">
                <a:solidFill>
                  <a:srgbClr val="4CA14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Een veelkoppig monster als klimaatverandering vraagt om een veelkoppige aanpak. </a:t>
            </a:r>
          </a:p>
          <a:p>
            <a:endParaRPr lang="nl-NL" sz="2800" b="1">
              <a:solidFill>
                <a:srgbClr val="4CA146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nl-NL" sz="2800" b="1">
                <a:solidFill>
                  <a:srgbClr val="4CA146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De vraag dringt zich op: "hoe gaan we van woorden naar daden?"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20407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4ABF45-5B2C-5E58-4CBA-696F7876797D}"/>
              </a:ext>
            </a:extLst>
          </p:cNvPr>
          <p:cNvSpPr txBox="1"/>
          <p:nvPr/>
        </p:nvSpPr>
        <p:spPr>
          <a:xfrm>
            <a:off x="838200" y="552355"/>
            <a:ext cx="10515600" cy="334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PLANET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Behoud</a:t>
            </a:r>
            <a:r>
              <a:rPr lang="en-US"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van de </a:t>
            </a: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natuurlijk</a:t>
            </a:r>
            <a:r>
              <a:rPr lang="en-US" sz="320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</a:t>
            </a:r>
            <a:r>
              <a:rPr lang="en-US" sz="32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omgeving</a:t>
            </a:r>
            <a:endParaRPr lang="en-US" sz="320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Evenwicht</a:t>
            </a:r>
            <a:r>
              <a:rPr lang="en-US"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tussen</a:t>
            </a:r>
            <a:r>
              <a:rPr lang="en-US"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menselijke</a:t>
            </a:r>
            <a:r>
              <a:rPr lang="en-US"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activiteiten</a:t>
            </a:r>
            <a:r>
              <a:rPr lang="en-US"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en </a:t>
            </a: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gezondheid</a:t>
            </a:r>
            <a:r>
              <a:rPr lang="en-US"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veerkracht</a:t>
            </a:r>
            <a:r>
              <a:rPr lang="en-US"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van de </a:t>
            </a:r>
            <a:r>
              <a:rPr lang="en-US" sz="3200" kern="120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aarde</a:t>
            </a:r>
            <a:endParaRPr lang="en-US" sz="3200" kern="120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207F75-11C7-4F85-EDC7-1BE52EA33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0" y="4286107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53BB18-5F3F-BEBC-220B-3DC70510A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995" y="4286107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6E8578-EEBB-8202-ED54-0D7C29A04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36" y="4286107"/>
            <a:ext cx="1438276" cy="14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2124FC7-F455-5431-97B4-FE0B57EC9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67" y="4286107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CA15142-EDAF-3FD7-57FF-2EC446631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97" y="4286107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C41F18E-264C-7D90-D1D6-A19A7A284E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951" y="4286108"/>
            <a:ext cx="1438275" cy="143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F51EF7C5-214B-6FAE-2FC6-98FFAFD60988}"/>
              </a:ext>
            </a:extLst>
          </p:cNvPr>
          <p:cNvCxnSpPr/>
          <p:nvPr/>
        </p:nvCxnSpPr>
        <p:spPr>
          <a:xfrm rot="16200000" flipH="1">
            <a:off x="10144797" y="3254679"/>
            <a:ext cx="926123" cy="60654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2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81CA6C6A-13F9-AECC-DCD7-FAD6E5E820F5}"/>
              </a:ext>
            </a:extLst>
          </p:cNvPr>
          <p:cNvSpPr txBox="1"/>
          <p:nvPr/>
        </p:nvSpPr>
        <p:spPr>
          <a:xfrm>
            <a:off x="1162756" y="53664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Nature Is Speaking – Julia Roberts is Mother Nature | Conservation International (CI) (youtube.com)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360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B4D3E6D1-85CA-F3D7-6531-E06AA81843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45D9DF5-2211-2C9C-C20A-42FF42967E02}"/>
              </a:ext>
            </a:extLst>
          </p:cNvPr>
          <p:cNvSpPr txBox="1"/>
          <p:nvPr/>
        </p:nvSpPr>
        <p:spPr>
          <a:xfrm>
            <a:off x="744479" y="662216"/>
            <a:ext cx="931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Verzeker toegang tot en duurzaam beheer van drinkwater en </a:t>
            </a:r>
            <a:r>
              <a:rPr lang="nl-BE" sz="2400" err="1">
                <a:latin typeface="Poppins SemiBold" panose="00000700000000000000" pitchFamily="2" charset="0"/>
                <a:cs typeface="Poppins SemiBold" panose="00000700000000000000" pitchFamily="2" charset="0"/>
              </a:rPr>
              <a:t>sanitatie</a:t>
            </a:r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 voor iedereen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9C8920-FE89-C043-E123-F550EFD08340}"/>
              </a:ext>
            </a:extLst>
          </p:cNvPr>
          <p:cNvSpPr txBox="1"/>
          <p:nvPr/>
        </p:nvSpPr>
        <p:spPr>
          <a:xfrm>
            <a:off x="744479" y="1874467"/>
            <a:ext cx="93186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Toegang tot drinkbaar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Toegang tot sanitaire voorzieningen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Verbetering waterkwaliteit / gescheiden rioolstelsels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Beheer onbevaarbare waterlopen categorie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Beheer van sommige grachten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Milieu- en stedenbouwkundige vergunningen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Watertoets</a:t>
            </a:r>
          </a:p>
          <a:p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1C5137-62A9-0520-D9ED-02B784DA1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80" y="1443486"/>
            <a:ext cx="1739555" cy="173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71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F0F8C-2EC3-A083-03EB-0F5C63FBD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02A7778-8EF8-ECD7-6A4D-D92EFBFB6D83}"/>
              </a:ext>
            </a:extLst>
          </p:cNvPr>
          <p:cNvSpPr txBox="1"/>
          <p:nvPr/>
        </p:nvSpPr>
        <p:spPr>
          <a:xfrm>
            <a:off x="631414" y="805727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Deinze?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187C731-BFE1-E1A7-A9FB-FA71D239EB47}"/>
              </a:ext>
            </a:extLst>
          </p:cNvPr>
          <p:cNvSpPr txBox="1"/>
          <p:nvPr/>
        </p:nvSpPr>
        <p:spPr>
          <a:xfrm>
            <a:off x="2641189" y="1865352"/>
            <a:ext cx="6226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Zoneringsplan (huishoudelijk afvalwater)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Onderhoud grachten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E67793B-D5C7-223F-6703-7AF57BAC3B96}"/>
              </a:ext>
            </a:extLst>
          </p:cNvPr>
          <p:cNvSpPr txBox="1"/>
          <p:nvPr/>
        </p:nvSpPr>
        <p:spPr>
          <a:xfrm>
            <a:off x="2641189" y="2976576"/>
            <a:ext cx="8245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Watercaptatie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Ontharding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Watertoets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Watervervuiling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894CB48-F52D-1219-2406-7A5B445C03A0}"/>
              </a:ext>
            </a:extLst>
          </p:cNvPr>
          <p:cNvSpPr txBox="1"/>
          <p:nvPr/>
        </p:nvSpPr>
        <p:spPr>
          <a:xfrm>
            <a:off x="2641189" y="4703354"/>
            <a:ext cx="824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Promo rond water, drinkwater, watergebruik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0DA3182-E672-20AE-8A89-7F3425F02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24" y="525907"/>
            <a:ext cx="1739555" cy="173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 descr="Lekkende kraan met effen opvulling">
            <a:extLst>
              <a:ext uri="{FF2B5EF4-FFF2-40B4-BE49-F238E27FC236}">
                <a16:creationId xmlns:a16="http://schemas.microsoft.com/office/drawing/2014/main" id="{931EC9EB-D3EA-627C-FA98-273DC371A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161" y="4446209"/>
            <a:ext cx="914400" cy="914400"/>
          </a:xfrm>
          <a:prstGeom prst="rect">
            <a:avLst/>
          </a:prstGeom>
        </p:spPr>
      </p:pic>
      <p:pic>
        <p:nvPicPr>
          <p:cNvPr id="12" name="Graphic 11" descr="Regen met effen opvulling">
            <a:extLst>
              <a:ext uri="{FF2B5EF4-FFF2-40B4-BE49-F238E27FC236}">
                <a16:creationId xmlns:a16="http://schemas.microsoft.com/office/drawing/2014/main" id="{ED4DB64A-2CC5-07B8-7961-76496E36E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161" y="3092530"/>
            <a:ext cx="914400" cy="914400"/>
          </a:xfrm>
          <a:prstGeom prst="rect">
            <a:avLst/>
          </a:prstGeom>
        </p:spPr>
      </p:pic>
      <p:pic>
        <p:nvPicPr>
          <p:cNvPr id="18" name="Graphic 17" descr="Water met effen opvulling">
            <a:extLst>
              <a:ext uri="{FF2B5EF4-FFF2-40B4-BE49-F238E27FC236}">
                <a16:creationId xmlns:a16="http://schemas.microsoft.com/office/drawing/2014/main" id="{074BAE1A-2A9D-EA55-B279-4EAB8B1E4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161" y="1722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0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A2F70-1CCC-C463-A2F2-4459E8833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CB4E483B-EE0D-D447-FFBF-C1287315D8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5FD04CD-1007-CAE7-6F94-C43120573310}"/>
              </a:ext>
            </a:extLst>
          </p:cNvPr>
          <p:cNvSpPr txBox="1"/>
          <p:nvPr/>
        </p:nvSpPr>
        <p:spPr>
          <a:xfrm>
            <a:off x="729465" y="924675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Verzeker duurzame consumptie- en productiepatronen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47E7733-6927-8EFE-8D12-80E813F6E343}"/>
              </a:ext>
            </a:extLst>
          </p:cNvPr>
          <p:cNvSpPr txBox="1"/>
          <p:nvPr/>
        </p:nvSpPr>
        <p:spPr>
          <a:xfrm>
            <a:off x="729465" y="1991608"/>
            <a:ext cx="9318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</a:rPr>
              <a:t>Minder, beter en anders consumeren </a:t>
            </a: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kleinere ecologische voetafdruk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Duurzaam gebruik en beheer grondstoffen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Minder afval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Minder voedselverspilling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Weet wat je eet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Circulaire economie - korte keten </a:t>
            </a:r>
            <a:endParaRPr lang="nl-B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1BD120-367B-CD93-E744-090352FF5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0" y="1036534"/>
            <a:ext cx="1438276" cy="1438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01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6EF6-51B7-F1EC-FB32-DA6EEB96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DAC20B4-FD75-5E93-6387-3CAE42B8DE85}"/>
              </a:ext>
            </a:extLst>
          </p:cNvPr>
          <p:cNvSpPr txBox="1"/>
          <p:nvPr/>
        </p:nvSpPr>
        <p:spPr>
          <a:xfrm>
            <a:off x="683648" y="445964"/>
            <a:ext cx="9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Deinze?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70438F-C9EA-7581-E899-592CCC98E08B}"/>
              </a:ext>
            </a:extLst>
          </p:cNvPr>
          <p:cNvSpPr txBox="1"/>
          <p:nvPr/>
        </p:nvSpPr>
        <p:spPr>
          <a:xfrm>
            <a:off x="2742414" y="1154474"/>
            <a:ext cx="6970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Aankoopbeleid: lokaal, duurzaam, groepsaankopen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Korte keten: boerenmarkt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err="1">
                <a:latin typeface="Calibri" panose="020F0502020204030204" pitchFamily="34" charset="0"/>
                <a:cs typeface="Calibri" panose="020F0502020204030204" pitchFamily="34" charset="0"/>
              </a:rPr>
              <a:t>Repair</a:t>
            </a: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 café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FD983F-A84D-FA76-1450-A397340408D8}"/>
              </a:ext>
            </a:extLst>
          </p:cNvPr>
          <p:cNvSpPr txBox="1"/>
          <p:nvPr/>
        </p:nvSpPr>
        <p:spPr>
          <a:xfrm>
            <a:off x="2742414" y="2915762"/>
            <a:ext cx="824588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cs typeface="Calibri"/>
              </a:rPr>
              <a:t>Sensibilisering over zwerfvuil en restafval: zwerfvuilvrijwilligers, opruimacties, kringloopkrachten/compostmeesters, ‘de vervuiler betaalt’ </a:t>
            </a: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1172489-6D6C-291D-2A4B-A156E3520A44}"/>
              </a:ext>
            </a:extLst>
          </p:cNvPr>
          <p:cNvSpPr txBox="1"/>
          <p:nvPr/>
        </p:nvSpPr>
        <p:spPr>
          <a:xfrm>
            <a:off x="2742414" y="3995942"/>
            <a:ext cx="697098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/>
                <a:ea typeface="Calibri"/>
                <a:cs typeface="Calibri"/>
              </a:rPr>
              <a:t>Sensibilisering en gedragsverandering van personeel, organisaties en inwoners over klimaatneutraliteit (papierverbruik, sluimerverbruik, </a:t>
            </a:r>
            <a:r>
              <a:rPr lang="nl-BE" sz="2000" err="1">
                <a:latin typeface="Calibri"/>
                <a:ea typeface="Calibri"/>
                <a:cs typeface="Calibri"/>
              </a:rPr>
              <a:t>veggiemaand</a:t>
            </a:r>
            <a:r>
              <a:rPr lang="nl-BE" sz="2000">
                <a:latin typeface="Calibri"/>
                <a:ea typeface="Calibri"/>
                <a:cs typeface="Calibri"/>
              </a:rPr>
              <a:t>, herbruikbare bekers) </a:t>
            </a:r>
            <a:endParaRPr lang="nl-BE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6BDBA5-D7E1-3BDB-6705-3DEC7A09C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974" y="445964"/>
            <a:ext cx="1608614" cy="160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phic 12" descr="Lelijk trui met effen opvulling">
            <a:extLst>
              <a:ext uri="{FF2B5EF4-FFF2-40B4-BE49-F238E27FC236}">
                <a16:creationId xmlns:a16="http://schemas.microsoft.com/office/drawing/2014/main" id="{3329D487-05E6-F062-042B-56527E643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500" y="4391448"/>
            <a:ext cx="914400" cy="914400"/>
          </a:xfrm>
          <a:prstGeom prst="rect">
            <a:avLst/>
          </a:prstGeom>
        </p:spPr>
      </p:pic>
      <p:pic>
        <p:nvPicPr>
          <p:cNvPr id="15" name="Graphic 14" descr="Geen afval weggooien met effen opvulling">
            <a:extLst>
              <a:ext uri="{FF2B5EF4-FFF2-40B4-BE49-F238E27FC236}">
                <a16:creationId xmlns:a16="http://schemas.microsoft.com/office/drawing/2014/main" id="{2EDCA040-5C49-8E22-8CC8-CD7860979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078" y="2709248"/>
            <a:ext cx="914400" cy="914400"/>
          </a:xfrm>
          <a:prstGeom prst="rect">
            <a:avLst/>
          </a:prstGeom>
        </p:spPr>
      </p:pic>
      <p:pic>
        <p:nvPicPr>
          <p:cNvPr id="18" name="Graphic 17" descr="Euro met effen opvulling">
            <a:extLst>
              <a:ext uri="{FF2B5EF4-FFF2-40B4-BE49-F238E27FC236}">
                <a16:creationId xmlns:a16="http://schemas.microsoft.com/office/drawing/2014/main" id="{6BC30A6C-EE18-25A9-3D3F-45FB7D287B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078" y="13512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DC36-8995-BA35-3228-4CC88BC9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ening, watervoertuig, silhouet&#10;&#10;Automatisch gegenereerde beschrijving">
            <a:extLst>
              <a:ext uri="{FF2B5EF4-FFF2-40B4-BE49-F238E27FC236}">
                <a16:creationId xmlns:a16="http://schemas.microsoft.com/office/drawing/2014/main" id="{60F9C100-3BDA-D36E-AFFB-2CD69655AA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-2249"/>
            <a:ext cx="12188006" cy="68602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222E81-981E-1E19-EF1F-669D08D73D68}"/>
              </a:ext>
            </a:extLst>
          </p:cNvPr>
          <p:cNvSpPr txBox="1"/>
          <p:nvPr/>
        </p:nvSpPr>
        <p:spPr>
          <a:xfrm>
            <a:off x="616625" y="620699"/>
            <a:ext cx="931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Neem dringend actie om de klimaatverandering en haar impact te bestrijden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75479D2-EDB7-B119-C61D-BADE247A2FA4}"/>
              </a:ext>
            </a:extLst>
          </p:cNvPr>
          <p:cNvSpPr txBox="1"/>
          <p:nvPr/>
        </p:nvSpPr>
        <p:spPr>
          <a:xfrm>
            <a:off x="614982" y="1780605"/>
            <a:ext cx="994977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nl-BE" sz="240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Daling CO2-uitstoot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err="1">
                <a:latin typeface="Calibri" panose="020F0502020204030204" pitchFamily="34" charset="0"/>
                <a:cs typeface="Calibri" panose="020F0502020204030204" pitchFamily="34" charset="0"/>
              </a:rPr>
              <a:t>Klimaatrobuuste</a:t>
            </a: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 ruimtelijke ordening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>
                <a:latin typeface="Calibri" panose="020F0502020204030204" pitchFamily="34" charset="0"/>
                <a:cs typeface="Calibri" panose="020F0502020204030204" pitchFamily="34" charset="0"/>
              </a:rPr>
              <a:t>Wateroverlast, droogte, hittestress, verlies biodiversiteit, daling waterkwaliteit, storm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000">
                <a:latin typeface="Calibri"/>
                <a:ea typeface="Calibri"/>
                <a:cs typeface="Calibri"/>
              </a:rPr>
              <a:t>Ondertekening burgemeestersconvenant (Europa)</a:t>
            </a:r>
            <a:endParaRPr lang="nl-B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>
                <a:latin typeface="Poppins SemiBold" panose="00000700000000000000" pitchFamily="2" charset="0"/>
                <a:cs typeface="Poppins SemiBold" panose="00000700000000000000" pitchFamily="2" charset="0"/>
              </a:rPr>
              <a:t>				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0505B0-B51B-BBBF-B649-63587A016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29" y="1112789"/>
            <a:ext cx="1652989" cy="1652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6077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636562046454AA77923E481D8BB9A" ma:contentTypeVersion="15" ma:contentTypeDescription="Create a new document." ma:contentTypeScope="" ma:versionID="ded06710e926e0e822779b0bc1664439">
  <xsd:schema xmlns:xsd="http://www.w3.org/2001/XMLSchema" xmlns:xs="http://www.w3.org/2001/XMLSchema" xmlns:p="http://schemas.microsoft.com/office/2006/metadata/properties" xmlns:ns2="82c95b71-81e8-4ff4-abb3-0e072d0acafe" xmlns:ns3="77ddc0b7-42de-4b75-b452-ef768852ad6b" targetNamespace="http://schemas.microsoft.com/office/2006/metadata/properties" ma:root="true" ma:fieldsID="0e7bc51d392b64cbdb283b2907c2879e" ns2:_="" ns3:_="">
    <xsd:import namespace="82c95b71-81e8-4ff4-abb3-0e072d0acafe"/>
    <xsd:import namespace="77ddc0b7-42de-4b75-b452-ef768852a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Verwerktdo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95b71-81e8-4ff4-abb3-0e072d0ac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Verwerktdoor" ma:index="11" nillable="true" ma:displayName="Verwerkt door" ma:format="Dropdown" ma:list="UserInfo" ma:SharePointGroup="0" ma:internalName="Verwerktdoo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5154ce3-9735-4727-a86b-fb0553131c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dc0b7-42de-4b75-b452-ef768852a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334e3d9-1c53-4988-aa54-493fc9ebc5d5}" ma:internalName="TaxCatchAll" ma:showField="CatchAllData" ma:web="77ddc0b7-42de-4b75-b452-ef768852ad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werktdoor xmlns="82c95b71-81e8-4ff4-abb3-0e072d0acafe">
      <UserInfo>
        <DisplayName/>
        <AccountId xsi:nil="true"/>
        <AccountType/>
      </UserInfo>
    </Verwerktdoor>
    <TaxCatchAll xmlns="77ddc0b7-42de-4b75-b452-ef768852ad6b" xsi:nil="true"/>
    <lcf76f155ced4ddcb4097134ff3c332f xmlns="82c95b71-81e8-4ff4-abb3-0e072d0aca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FED5F2-E70E-4583-A668-03DFA3ABDD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D89FE-6018-4302-B03A-8DBEA00026EA}">
  <ds:schemaRefs>
    <ds:schemaRef ds:uri="77ddc0b7-42de-4b75-b452-ef768852ad6b"/>
    <ds:schemaRef ds:uri="82c95b71-81e8-4ff4-abb3-0e072d0aca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BF2D7B-E6EB-4739-8D60-6E295CDDEDC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77ddc0b7-42de-4b75-b452-ef768852ad6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2c95b71-81e8-4ff4-abb3-0e072d0aca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Breedbeeld</PresentationFormat>
  <Paragraphs>190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Poppins SemiBold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Stadsbestuur Deinze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Laurence Hauttekeete</dc:creator>
  <cp:lastModifiedBy>Laurence Hauttekeete</cp:lastModifiedBy>
  <cp:revision>1</cp:revision>
  <cp:lastPrinted>2024-03-13T10:41:28Z</cp:lastPrinted>
  <dcterms:created xsi:type="dcterms:W3CDTF">2024-02-27T07:30:29Z</dcterms:created>
  <dcterms:modified xsi:type="dcterms:W3CDTF">2024-04-02T11:31:58Z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0x010100C9F636562046454AA77923E481D8BB9A</vt:lpwstr>
  </property>
  <property fmtid="{D5CDD505-2E9C-101B-9397-08002B2CF9AE}" pid="3" name="MediaServiceImageTags">
    <vt:lpwstr/>
  </property>
</Properties>
</file>