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259" r:id="rId5"/>
    <p:sldId id="375" r:id="rId6"/>
    <p:sldId id="376" r:id="rId7"/>
    <p:sldId id="448" r:id="rId8"/>
    <p:sldId id="357" r:id="rId9"/>
    <p:sldId id="379" r:id="rId10"/>
    <p:sldId id="384" r:id="rId11"/>
    <p:sldId id="386" r:id="rId12"/>
    <p:sldId id="390" r:id="rId13"/>
    <p:sldId id="451" r:id="rId14"/>
    <p:sldId id="452" r:id="rId15"/>
    <p:sldId id="450" r:id="rId16"/>
    <p:sldId id="449" r:id="rId17"/>
    <p:sldId id="453" r:id="rId18"/>
    <p:sldId id="459" r:id="rId19"/>
    <p:sldId id="454" r:id="rId20"/>
    <p:sldId id="455" r:id="rId21"/>
    <p:sldId id="456" r:id="rId22"/>
    <p:sldId id="457" r:id="rId23"/>
    <p:sldId id="458" r:id="rId24"/>
    <p:sldId id="461" r:id="rId25"/>
    <p:sldId id="462" r:id="rId26"/>
    <p:sldId id="465" r:id="rId27"/>
    <p:sldId id="468" r:id="rId28"/>
    <p:sldId id="464" r:id="rId29"/>
    <p:sldId id="470" r:id="rId30"/>
    <p:sldId id="469" r:id="rId31"/>
  </p:sldIdLst>
  <p:sldSz cx="12192000" cy="6858000"/>
  <p:notesSz cx="6669088" cy="992663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A146"/>
    <a:srgbClr val="E4223C"/>
    <a:srgbClr val="FFFFFF"/>
    <a:srgbClr val="E8223C"/>
    <a:srgbClr val="C7212F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539AD11-6B1E-4C88-8A7B-C6C1F6B802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CB9ADC-01D0-9A10-3544-126C409471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BC5BF-6B7C-427F-B828-EA8C8163F1BB}" type="datetimeFigureOut">
              <a:rPr lang="nl-BE" smtClean="0"/>
              <a:t>2/04/2024</a:t>
            </a:fld>
            <a:endParaRPr lang="nl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574340-D203-C12C-D039-9CC454E19D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2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65CD2C-6072-C9A5-9874-64BCC6D8C2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8250" y="9429752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E136E9-39D4-4930-AC10-3B4FFD5A471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2534503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9" y="1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9BD27-BF0A-4CFA-B645-6FE584602B2C}" type="datetimeFigureOut">
              <a:rPr lang="nl-BE" smtClean="0"/>
              <a:t>2/04/2024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39838"/>
            <a:ext cx="5954712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5"/>
            <a:ext cx="5335270" cy="39086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6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9" y="9428586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EFDDED-AEA7-416A-8F1C-6E94DAAF9F1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3275247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83355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31077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485669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951593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117759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437438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82782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680691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928067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22668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96773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338303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997113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252939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656820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972176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43024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27011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96482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27669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64436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642005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14562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45732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EF6931-809B-C1B9-8807-7CE58A23D3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B5EFCF3-FA43-9317-280E-5C0C7179D1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45F82AB-CF77-C2AD-A4E0-28E2CF32F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FFE1-7AC8-4105-A232-B3DBEAE91E13}" type="datetimeFigureOut">
              <a:rPr lang="nl-BE" smtClean="0"/>
              <a:t>2/04/2024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BDD2671-CCA8-BF7C-96EB-3A14F0F11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35401B0-3E98-9207-9DBB-C242D4937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5C9B-939F-4DC4-9914-38ECF108CF8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9871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70C1BE-3B33-4F91-58A1-EEEC098B5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A688506-2BD0-FE05-FDA6-F144EE1918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A9BC70-66CE-55E2-41EC-16DF77791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FFE1-7AC8-4105-A232-B3DBEAE91E13}" type="datetimeFigureOut">
              <a:rPr lang="nl-BE" smtClean="0"/>
              <a:t>2/04/2024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9A035FC-F6B5-F33A-2335-482E345F0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AA0DE08-CD84-F08A-628B-C6088C379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5C9B-939F-4DC4-9914-38ECF108CF8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4943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5DAB1E4-14A5-A08B-B6E6-F2D3959CBD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72C0639-E1C2-4691-969A-4A42700917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41C93BC-ACF5-BFFB-BA26-B082C5FCD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FFE1-7AC8-4105-A232-B3DBEAE91E13}" type="datetimeFigureOut">
              <a:rPr lang="nl-BE" smtClean="0"/>
              <a:t>2/04/2024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574A4CF-AE95-1A80-CCF1-A22F8BC29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0CBD115-2C31-424A-EE5E-896E6DACF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5C9B-939F-4DC4-9914-38ECF108CF8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35327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9A5207-4109-4168-49BD-6BD896B1B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F126D1D-D1A9-9DB9-3C2B-30B0B9CC11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EEE918D-8336-4050-EC5A-0F851242B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FFE1-7AC8-4105-A232-B3DBEAE91E13}" type="datetimeFigureOut">
              <a:rPr lang="nl-BE" smtClean="0"/>
              <a:t>2/04/2024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E87EC8B-1CC7-DFC6-549C-185A7FDEF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D989693-0822-1AF8-586F-607B76A53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5C9B-939F-4DC4-9914-38ECF108CF8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62700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16E812-05DC-D9E7-2C0A-E96991D4A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26939FF-D02C-E95C-19FD-7204608060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4F948F4-21A1-A3BA-03DC-FE6ADD1F1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FFE1-7AC8-4105-A232-B3DBEAE91E13}" type="datetimeFigureOut">
              <a:rPr lang="nl-BE" smtClean="0"/>
              <a:t>2/04/2024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3423C7D-AC91-1074-3455-DC51EF7EB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E0A7FC9-215A-BA51-52FF-426DDFDB6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5C9B-939F-4DC4-9914-38ECF108CF8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59740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74BE95-D187-AC53-9DF9-DD40B2713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2946EE-933D-FB7A-E0D5-590292F22D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A651F13-8D13-8C5F-05E8-39E68BC5DA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EB24B22-9FE9-ACBE-3922-25E2AB88F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FFE1-7AC8-4105-A232-B3DBEAE91E13}" type="datetimeFigureOut">
              <a:rPr lang="nl-BE" smtClean="0"/>
              <a:t>2/04/2024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923BF9B-2CE3-B56E-6A6E-EA9827A9E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2AF96EB-A3AA-ADB4-F4A6-22259D028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5C9B-939F-4DC4-9914-38ECF108CF8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82734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3CA92A-0174-6F2E-2F70-4D8C92C21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7B7E2A3-471C-D7E7-ADF1-0145A55A6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0E2DD39-A44E-450A-5008-D96AE535D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509AA20-3F5F-EE87-55D7-94B2D0F8E9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FD6A3BF-1CE5-9C2E-607F-37B51227F1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F961586-198A-4E83-A7B4-13AB6763E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FFE1-7AC8-4105-A232-B3DBEAE91E13}" type="datetimeFigureOut">
              <a:rPr lang="nl-BE" smtClean="0"/>
              <a:t>2/04/2024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331D2F9-10B3-4341-E9AB-9F1791595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220D1AD-8A3D-F7D2-523E-3EA0000BB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5C9B-939F-4DC4-9914-38ECF108CF8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70431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76D5CB-F64C-6CE1-E1E3-92F9C44A1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6FF0D7F-CEE2-D849-ADA0-EA3C5046B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FFE1-7AC8-4105-A232-B3DBEAE91E13}" type="datetimeFigureOut">
              <a:rPr lang="nl-BE" smtClean="0"/>
              <a:t>2/04/2024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915C777-62C2-2F4F-C946-4B3ED78F6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F7F6B9F-834C-A2CC-A61D-7234D839A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5C9B-939F-4DC4-9914-38ECF108CF8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80824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441A419-9E6D-91A0-CEAB-C1DD21245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FFE1-7AC8-4105-A232-B3DBEAE91E13}" type="datetimeFigureOut">
              <a:rPr lang="nl-BE" smtClean="0"/>
              <a:t>2/04/2024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9837C26-5641-09DC-6FDF-4D947114A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62ED27-FD60-DD12-D0CC-01831269E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5C9B-939F-4DC4-9914-38ECF108CF8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71949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621F56-AC95-6E13-124F-8C97BEF67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B1F2F4-AD79-09F1-18BB-074C2D4EF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ACC15BA-799C-A801-8D03-1F5885245B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CE52DA6-561F-81D2-D158-5941838C1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FFE1-7AC8-4105-A232-B3DBEAE91E13}" type="datetimeFigureOut">
              <a:rPr lang="nl-BE" smtClean="0"/>
              <a:t>2/04/2024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35F797B-1404-4122-ADE8-3C97F0BE0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34E50A5-009D-63F9-E179-4D1EE37EF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5C9B-939F-4DC4-9914-38ECF108CF8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9661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77B37E-3F9A-6F31-524F-A03303C77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B9B2D5B-4924-F058-06D4-11D33750C4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FE6C5BD-D40C-2C76-4D1F-D7B0EEE5C0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A67919E-BC42-FFFA-4B58-8268C82E6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FFE1-7AC8-4105-A232-B3DBEAE91E13}" type="datetimeFigureOut">
              <a:rPr lang="nl-BE" smtClean="0"/>
              <a:t>2/04/2024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E31AFAA-EF47-1C42-E7EA-210E6C8B9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A5EE5B7-5A66-0845-5AB8-229F3BA16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25C9B-939F-4DC4-9914-38ECF108CF8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70401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8006E16-D412-D40B-9DEA-AC7ECFDFA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C9C96E1-1B73-655C-0567-A1328616F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DFE3A98-BA04-9A3D-30DC-96935A3F82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F6FFE1-7AC8-4105-A232-B3DBEAE91E13}" type="datetimeFigureOut">
              <a:rPr lang="nl-BE" smtClean="0"/>
              <a:t>2/04/2024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20B1B46-E866-4769-D631-16BD216B7E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C7A74C9-C9A9-3D10-4640-E6BD38BD68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625C9B-939F-4DC4-9914-38ECF108CF8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27557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okaalklimaatpact.be/doelstellingen?gemeente=Deinze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hyperlink" Target="https://www.deinze.be/file_uploads/48165.pdf?sc=EAE13A19F2828C3DAE2F922E9BEDA2D8" TargetMode="External"/><Relationship Id="rId4" Type="http://schemas.openxmlformats.org/officeDocument/2006/relationships/hyperlink" Target="https://www.deinze.be/file_uploads/40380.pdf?sc=DAF749CE04FF61BCE6B630553E6550CD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inze.be/klimaatplan-actiepunten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8.jpeg"/><Relationship Id="rId7" Type="http://schemas.openxmlformats.org/officeDocument/2006/relationships/image" Target="../media/image29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3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4.jpeg"/><Relationship Id="rId7" Type="http://schemas.openxmlformats.org/officeDocument/2006/relationships/image" Target="../media/image39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Relationship Id="rId9" Type="http://schemas.openxmlformats.org/officeDocument/2006/relationships/image" Target="../media/image4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mVLcj-XKnM&amp;t=6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jpe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 descr="Afbeelding met planeet, Aarde, (kosmische) ruimte, bol&#10;&#10;Automatisch gegenereerde beschrijving">
            <a:extLst>
              <a:ext uri="{FF2B5EF4-FFF2-40B4-BE49-F238E27FC236}">
                <a16:creationId xmlns:a16="http://schemas.microsoft.com/office/drawing/2014/main" id="{D241B101-EE10-5569-8688-320AD8441F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89" b="1617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570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Lokaal Energie- en Klimaatpact | WVI">
            <a:extLst>
              <a:ext uri="{FF2B5EF4-FFF2-40B4-BE49-F238E27FC236}">
                <a16:creationId xmlns:a16="http://schemas.microsoft.com/office/drawing/2014/main" id="{2AAD573D-C0AD-A648-CFBD-0569164ADD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728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4DC36-8995-BA35-3228-4CC88BC97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ening, watervoertuig, silhouet&#10;&#10;Automatisch gegenereerde beschrijving">
            <a:extLst>
              <a:ext uri="{FF2B5EF4-FFF2-40B4-BE49-F238E27FC236}">
                <a16:creationId xmlns:a16="http://schemas.microsoft.com/office/drawing/2014/main" id="{60F9C100-3BDA-D36E-AFFB-2CD69655AA0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56" y="-2249"/>
            <a:ext cx="12188006" cy="686024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0222E81-981E-1E19-EF1F-669D08D73D68}"/>
              </a:ext>
            </a:extLst>
          </p:cNvPr>
          <p:cNvSpPr txBox="1"/>
          <p:nvPr/>
        </p:nvSpPr>
        <p:spPr>
          <a:xfrm>
            <a:off x="3348568" y="2833321"/>
            <a:ext cx="9318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  <a:hlinkClick r:id="rId4"/>
              </a:rPr>
              <a:t>Lokaal energie en klimaat pact </a:t>
            </a:r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317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4DC36-8995-BA35-3228-4CC88BC97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ening, watervoertuig, silhouet&#10;&#10;Automatisch gegenereerde beschrijving">
            <a:extLst>
              <a:ext uri="{FF2B5EF4-FFF2-40B4-BE49-F238E27FC236}">
                <a16:creationId xmlns:a16="http://schemas.microsoft.com/office/drawing/2014/main" id="{60F9C100-3BDA-D36E-AFFB-2CD69655AA0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56" y="-2249"/>
            <a:ext cx="12188006" cy="686024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0222E81-981E-1E19-EF1F-669D08D73D68}"/>
              </a:ext>
            </a:extLst>
          </p:cNvPr>
          <p:cNvSpPr txBox="1"/>
          <p:nvPr/>
        </p:nvSpPr>
        <p:spPr>
          <a:xfrm>
            <a:off x="616625" y="620699"/>
            <a:ext cx="93186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Neem dringend actie om de klimaatverandering en haar impact te bestrijden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75479D2-EDB7-B119-C61D-BADE247A2FA4}"/>
              </a:ext>
            </a:extLst>
          </p:cNvPr>
          <p:cNvSpPr txBox="1"/>
          <p:nvPr/>
        </p:nvSpPr>
        <p:spPr>
          <a:xfrm>
            <a:off x="715970" y="1758028"/>
            <a:ext cx="994977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  <a:hlinkClick r:id="rId4"/>
              </a:rPr>
              <a:t>KLIMAATMITIGATIE</a:t>
            </a:r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			 </a:t>
            </a:r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  <a:hlinkClick r:id="rId5"/>
              </a:rPr>
              <a:t>KLIMAATADAPTIE</a:t>
            </a:r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r>
              <a:rPr lang="nl-BE" sz="2000">
                <a:latin typeface="Poppins SemiBold" panose="00000700000000000000" pitchFamily="2" charset="0"/>
                <a:cs typeface="Poppins SemiBold" panose="00000700000000000000" pitchFamily="2" charset="0"/>
              </a:rPr>
              <a:t>Daling broeikasgasuitstoot			Aanpassing natuurlijke</a:t>
            </a:r>
          </a:p>
          <a:p>
            <a:r>
              <a:rPr lang="nl-BE" sz="2000">
                <a:latin typeface="Poppins SemiBold" panose="00000700000000000000" pitchFamily="2" charset="0"/>
                <a:cs typeface="Poppins SemiBold" panose="00000700000000000000" pitchFamily="2" charset="0"/>
              </a:rPr>
              <a:t>2030: -40%	(</a:t>
            </a:r>
            <a:r>
              <a:rPr lang="nl-BE" sz="2000" err="1">
                <a:latin typeface="Poppins SemiBold" panose="00000700000000000000" pitchFamily="2" charset="0"/>
                <a:cs typeface="Poppins SemiBold" panose="00000700000000000000" pitchFamily="2" charset="0"/>
              </a:rPr>
              <a:t>tov</a:t>
            </a:r>
            <a:r>
              <a:rPr lang="nl-BE" sz="2000">
                <a:latin typeface="Poppins SemiBold" panose="00000700000000000000" pitchFamily="2" charset="0"/>
                <a:cs typeface="Poppins SemiBold" panose="00000700000000000000" pitchFamily="2" charset="0"/>
              </a:rPr>
              <a:t> 2011)			en menselijke systemen </a:t>
            </a:r>
          </a:p>
          <a:p>
            <a:r>
              <a:rPr lang="nl-BE" sz="2000">
                <a:latin typeface="Poppins SemiBold" panose="00000700000000000000" pitchFamily="2" charset="0"/>
                <a:cs typeface="Poppins SemiBold" panose="00000700000000000000" pitchFamily="2" charset="0"/>
              </a:rPr>
              <a:t>2050: klimaatneutraal			aan huidige en verwachte 							gevolgen </a:t>
            </a:r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	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20505B0-B51B-BBBF-B649-63587A0169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4029" y="1112789"/>
            <a:ext cx="1652989" cy="16529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4611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36EF6-51B7-F1EC-FB32-DA6EEB964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8DAC20B4-FD75-5E93-6387-3CAE42B8DE85}"/>
              </a:ext>
            </a:extLst>
          </p:cNvPr>
          <p:cNvSpPr txBox="1"/>
          <p:nvPr/>
        </p:nvSpPr>
        <p:spPr>
          <a:xfrm>
            <a:off x="1044222" y="977478"/>
            <a:ext cx="9318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Deinze?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370438F-C9EA-7581-E899-592CCC98E08B}"/>
              </a:ext>
            </a:extLst>
          </p:cNvPr>
          <p:cNvSpPr txBox="1"/>
          <p:nvPr/>
        </p:nvSpPr>
        <p:spPr>
          <a:xfrm>
            <a:off x="2610507" y="2024247"/>
            <a:ext cx="69709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>
                <a:hlinkClick r:id="rId3"/>
              </a:rPr>
              <a:t>Ontdek de actiepunten en doe mee! - Stad Deinze</a:t>
            </a: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BEC104EA-C923-48B0-A6D1-B9D8CFD570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363" y="612649"/>
            <a:ext cx="1652989" cy="1652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raphic 7" descr="Marketing met effen opvulling">
            <a:extLst>
              <a:ext uri="{FF2B5EF4-FFF2-40B4-BE49-F238E27FC236}">
                <a16:creationId xmlns:a16="http://schemas.microsoft.com/office/drawing/2014/main" id="{4426C653-03FB-F155-16F9-88A942A760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4222" y="1920990"/>
            <a:ext cx="914400" cy="9144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05BE51A-5EA0-82E7-E595-38D8A42C60EA}"/>
              </a:ext>
            </a:extLst>
          </p:cNvPr>
          <p:cNvSpPr txBox="1"/>
          <p:nvPr/>
        </p:nvSpPr>
        <p:spPr>
          <a:xfrm>
            <a:off x="1189155" y="3129800"/>
            <a:ext cx="66227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Duurzaam wonen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Duurzame mobiliteit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Lokale economie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Energieke land- en tuinbouw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Stedelijke voorbeeldfunctie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Hernieuwbare energie en collectieve warmte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Duurzame (voedsel)consumptie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Klimaatreflex </a:t>
            </a:r>
            <a:endParaRPr lang="nl-BE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576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4DC36-8995-BA35-3228-4CC88BC97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ening, watervoertuig, silhouet&#10;&#10;Automatisch gegenereerde beschrijving">
            <a:extLst>
              <a:ext uri="{FF2B5EF4-FFF2-40B4-BE49-F238E27FC236}">
                <a16:creationId xmlns:a16="http://schemas.microsoft.com/office/drawing/2014/main" id="{60F9C100-3BDA-D36E-AFFB-2CD69655AA0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56" y="-2249"/>
            <a:ext cx="12188006" cy="686024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0222E81-981E-1E19-EF1F-669D08D73D68}"/>
              </a:ext>
            </a:extLst>
          </p:cNvPr>
          <p:cNvSpPr txBox="1"/>
          <p:nvPr/>
        </p:nvSpPr>
        <p:spPr>
          <a:xfrm>
            <a:off x="616624" y="752270"/>
            <a:ext cx="9318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Bescherm oceanen, zeeën en maritieme hulpbronnen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07C8C1F-C94A-B794-8A03-94A3730DBA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880" y="1167769"/>
            <a:ext cx="1438275" cy="1438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E612C13-C0C9-98C7-9B83-442EDB6311FB}"/>
              </a:ext>
            </a:extLst>
          </p:cNvPr>
          <p:cNvSpPr txBox="1"/>
          <p:nvPr/>
        </p:nvSpPr>
        <p:spPr>
          <a:xfrm>
            <a:off x="614982" y="1780605"/>
            <a:ext cx="994977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800">
                <a:latin typeface="Calibri" panose="020F0502020204030204" pitchFamily="34" charset="0"/>
                <a:cs typeface="Calibri" panose="020F0502020204030204" pitchFamily="34" charset="0"/>
              </a:rPr>
              <a:t>Zeeën / oceanen / overbevissing / afval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800">
                <a:latin typeface="Calibri" panose="020F0502020204030204" pitchFamily="34" charset="0"/>
                <a:cs typeface="Calibri" panose="020F0502020204030204" pitchFamily="34" charset="0"/>
              </a:rPr>
              <a:t>Kustgemeenten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800">
                <a:latin typeface="Calibri" panose="020F0502020204030204" pitchFamily="34" charset="0"/>
                <a:cs typeface="Calibri" panose="020F0502020204030204" pitchFamily="34" charset="0"/>
              </a:rPr>
              <a:t>Andere? Rioolbeheer, zwerfvuil (plastic) en bouwvoorschriften </a:t>
            </a:r>
          </a:p>
          <a:p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2076302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Leerkracht aardrijkskunde lanceert portaalwebsite over klimaatopwarming ...">
            <a:extLst>
              <a:ext uri="{FF2B5EF4-FFF2-40B4-BE49-F238E27FC236}">
                <a16:creationId xmlns:a16="http://schemas.microsoft.com/office/drawing/2014/main" id="{7365B377-BE6F-E744-8B67-9AE7E899B6F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40" b="11174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70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4DC36-8995-BA35-3228-4CC88BC97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ening, watervoertuig, silhouet&#10;&#10;Automatisch gegenereerde beschrijving">
            <a:extLst>
              <a:ext uri="{FF2B5EF4-FFF2-40B4-BE49-F238E27FC236}">
                <a16:creationId xmlns:a16="http://schemas.microsoft.com/office/drawing/2014/main" id="{60F9C100-3BDA-D36E-AFFB-2CD69655AA0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56" y="-2249"/>
            <a:ext cx="12188006" cy="686024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0222E81-981E-1E19-EF1F-669D08D73D68}"/>
              </a:ext>
            </a:extLst>
          </p:cNvPr>
          <p:cNvSpPr txBox="1"/>
          <p:nvPr/>
        </p:nvSpPr>
        <p:spPr>
          <a:xfrm>
            <a:off x="616624" y="752270"/>
            <a:ext cx="93186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Bescherm ecosystemen en bossen. </a:t>
            </a:r>
          </a:p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Bestrijd woestijnvorming, landdegradatie en het verlies aan biodiversiteit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E612C13-C0C9-98C7-9B83-442EDB6311FB}"/>
              </a:ext>
            </a:extLst>
          </p:cNvPr>
          <p:cNvSpPr txBox="1"/>
          <p:nvPr/>
        </p:nvSpPr>
        <p:spPr>
          <a:xfrm>
            <a:off x="616624" y="2172491"/>
            <a:ext cx="99497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800">
                <a:latin typeface="Calibri" panose="020F0502020204030204" pitchFamily="34" charset="0"/>
                <a:cs typeface="Calibri" panose="020F0502020204030204" pitchFamily="34" charset="0"/>
              </a:rPr>
              <a:t>Natuur- en bosbeheer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800">
                <a:latin typeface="Calibri" panose="020F0502020204030204" pitchFamily="34" charset="0"/>
                <a:cs typeface="Calibri" panose="020F0502020204030204" pitchFamily="34" charset="0"/>
              </a:rPr>
              <a:t>Biodiversiteit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800">
                <a:latin typeface="Calibri" panose="020F0502020204030204" pitchFamily="34" charset="0"/>
                <a:cs typeface="Calibri" panose="020F0502020204030204" pitchFamily="34" charset="0"/>
              </a:rPr>
              <a:t>Toets op milieuschade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				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D9F9F70-61EF-9FB7-F751-7DDC8348F1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034" y="1002089"/>
            <a:ext cx="1650122" cy="16501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3872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36EF6-51B7-F1EC-FB32-DA6EEB964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8DAC20B4-FD75-5E93-6387-3CAE42B8DE85}"/>
              </a:ext>
            </a:extLst>
          </p:cNvPr>
          <p:cNvSpPr txBox="1"/>
          <p:nvPr/>
        </p:nvSpPr>
        <p:spPr>
          <a:xfrm>
            <a:off x="683648" y="445964"/>
            <a:ext cx="9318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Deinze?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370438F-C9EA-7581-E899-592CCC98E08B}"/>
              </a:ext>
            </a:extLst>
          </p:cNvPr>
          <p:cNvSpPr txBox="1"/>
          <p:nvPr/>
        </p:nvSpPr>
        <p:spPr>
          <a:xfrm>
            <a:off x="2742414" y="1146718"/>
            <a:ext cx="697098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Beleidsplan publieke ruimte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Aankoop gronden bos en natuur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Woonuitbreidingsgebieden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Dorpsweiden  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7FFD983F-A84D-FA76-1450-A397340408D8}"/>
              </a:ext>
            </a:extLst>
          </p:cNvPr>
          <p:cNvSpPr txBox="1"/>
          <p:nvPr/>
        </p:nvSpPr>
        <p:spPr>
          <a:xfrm>
            <a:off x="2742414" y="3235950"/>
            <a:ext cx="8245886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/>
                <a:cs typeface="Calibri"/>
              </a:rPr>
              <a:t>Ondersteunende maatregelen landbouw</a:t>
            </a: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1172489-6D6C-291D-2A4B-A156E3520A44}"/>
              </a:ext>
            </a:extLst>
          </p:cNvPr>
          <p:cNvSpPr txBox="1"/>
          <p:nvPr/>
        </p:nvSpPr>
        <p:spPr>
          <a:xfrm>
            <a:off x="2742414" y="4337048"/>
            <a:ext cx="6970986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/>
                <a:ea typeface="Calibri"/>
                <a:cs typeface="Calibri"/>
              </a:rPr>
              <a:t>Parkbosbegraafplaats </a:t>
            </a:r>
            <a:r>
              <a:rPr lang="nl-BE" sz="2000" err="1">
                <a:latin typeface="Calibri"/>
                <a:ea typeface="Calibri"/>
                <a:cs typeface="Calibri"/>
              </a:rPr>
              <a:t>Bachte</a:t>
            </a:r>
            <a:r>
              <a:rPr lang="nl-BE" sz="2000">
                <a:latin typeface="Calibri"/>
                <a:ea typeface="Calibri"/>
                <a:cs typeface="Calibri"/>
              </a:rPr>
              <a:t>  </a:t>
            </a:r>
            <a:endParaRPr lang="nl-BE" sz="200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31702D3-D1B4-E821-1EAB-7B72804345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309" y="445964"/>
            <a:ext cx="1650122" cy="1650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raphic 7" descr="Landbouw met effen opvulling">
            <a:extLst>
              <a:ext uri="{FF2B5EF4-FFF2-40B4-BE49-F238E27FC236}">
                <a16:creationId xmlns:a16="http://schemas.microsoft.com/office/drawing/2014/main" id="{4847C427-9E96-CABC-0199-EA444FD078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1491" y="1351238"/>
            <a:ext cx="914400" cy="914400"/>
          </a:xfrm>
          <a:prstGeom prst="rect">
            <a:avLst/>
          </a:prstGeom>
        </p:spPr>
      </p:pic>
      <p:pic>
        <p:nvPicPr>
          <p:cNvPr id="10" name="Graphic 9" descr="Tractor met effen opvulling">
            <a:extLst>
              <a:ext uri="{FF2B5EF4-FFF2-40B4-BE49-F238E27FC236}">
                <a16:creationId xmlns:a16="http://schemas.microsoft.com/office/drawing/2014/main" id="{E6B73FA7-D504-AA65-429E-2288150AC6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6500" y="2915762"/>
            <a:ext cx="914400" cy="914400"/>
          </a:xfrm>
          <a:prstGeom prst="rect">
            <a:avLst/>
          </a:prstGeom>
        </p:spPr>
      </p:pic>
      <p:pic>
        <p:nvPicPr>
          <p:cNvPr id="14" name="Graphic 13" descr="Parkscène met effen opvulling">
            <a:extLst>
              <a:ext uri="{FF2B5EF4-FFF2-40B4-BE49-F238E27FC236}">
                <a16:creationId xmlns:a16="http://schemas.microsoft.com/office/drawing/2014/main" id="{3896056F-CC8B-C58C-AD72-6DAC99DB3F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3648" y="43543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3091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36EF6-51B7-F1EC-FB32-DA6EEB964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8DAC20B4-FD75-5E93-6387-3CAE42B8DE85}"/>
              </a:ext>
            </a:extLst>
          </p:cNvPr>
          <p:cNvSpPr txBox="1"/>
          <p:nvPr/>
        </p:nvSpPr>
        <p:spPr>
          <a:xfrm>
            <a:off x="683648" y="445964"/>
            <a:ext cx="9318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Deinze?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370438F-C9EA-7581-E899-592CCC98E08B}"/>
              </a:ext>
            </a:extLst>
          </p:cNvPr>
          <p:cNvSpPr txBox="1"/>
          <p:nvPr/>
        </p:nvSpPr>
        <p:spPr>
          <a:xfrm>
            <a:off x="2742414" y="976770"/>
            <a:ext cx="69709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Maaibeheer en snoeiplan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Groenonderhoud en beplanting (</a:t>
            </a:r>
            <a:r>
              <a:rPr lang="nl-BE" sz="2000" err="1">
                <a:latin typeface="Calibri" panose="020F0502020204030204" pitchFamily="34" charset="0"/>
                <a:cs typeface="Calibri" panose="020F0502020204030204" pitchFamily="34" charset="0"/>
              </a:rPr>
              <a:t>Demival</a:t>
            </a: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Stadsbos / bos </a:t>
            </a:r>
            <a:r>
              <a:rPr lang="nl-BE" sz="2000" err="1">
                <a:latin typeface="Calibri" panose="020F0502020204030204" pitchFamily="34" charset="0"/>
                <a:cs typeface="Calibri" panose="020F0502020204030204" pitchFamily="34" charset="0"/>
              </a:rPr>
              <a:t>Meigem</a:t>
            </a: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 / Oude Kale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Bebossing / vergroening / ontharding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Bomenbeleidsplan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Voedselbos Nevele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Volkstuinen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7FFD983F-A84D-FA76-1450-A397340408D8}"/>
              </a:ext>
            </a:extLst>
          </p:cNvPr>
          <p:cNvSpPr txBox="1"/>
          <p:nvPr/>
        </p:nvSpPr>
        <p:spPr>
          <a:xfrm>
            <a:off x="2742414" y="3945596"/>
            <a:ext cx="8245886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/>
                <a:cs typeface="Calibri"/>
              </a:rPr>
              <a:t>Dierenwelzijn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/>
                <a:cs typeface="Calibri"/>
              </a:rPr>
              <a:t>Bijenvriendelijk onderhoud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/>
                <a:cs typeface="Calibri"/>
              </a:rPr>
              <a:t>Biodiversiteit  </a:t>
            </a: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31702D3-D1B4-E821-1EAB-7B72804345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309" y="445964"/>
            <a:ext cx="1650122" cy="1650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phic 6" descr="Plant met effen opvulling">
            <a:extLst>
              <a:ext uri="{FF2B5EF4-FFF2-40B4-BE49-F238E27FC236}">
                <a16:creationId xmlns:a16="http://schemas.microsoft.com/office/drawing/2014/main" id="{ED3A0A2F-776A-7DD1-AB6F-87D9AB420F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0038" y="1589250"/>
            <a:ext cx="914400" cy="914400"/>
          </a:xfrm>
          <a:prstGeom prst="rect">
            <a:avLst/>
          </a:prstGeom>
        </p:spPr>
      </p:pic>
      <p:pic>
        <p:nvPicPr>
          <p:cNvPr id="12" name="Graphic 11" descr="Bijenkorf met effen opvulling">
            <a:extLst>
              <a:ext uri="{FF2B5EF4-FFF2-40B4-BE49-F238E27FC236}">
                <a16:creationId xmlns:a16="http://schemas.microsoft.com/office/drawing/2014/main" id="{929A3F69-A112-E520-CD00-46A30F5D9B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3648" y="399622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642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4DC36-8995-BA35-3228-4CC88BC97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ening, watervoertuig, silhouet&#10;&#10;Automatisch gegenereerde beschrijving">
            <a:extLst>
              <a:ext uri="{FF2B5EF4-FFF2-40B4-BE49-F238E27FC236}">
                <a16:creationId xmlns:a16="http://schemas.microsoft.com/office/drawing/2014/main" id="{60F9C100-3BDA-D36E-AFFB-2CD69655AA0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56" y="-2249"/>
            <a:ext cx="12188006" cy="686024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0222E81-981E-1E19-EF1F-669D08D73D68}"/>
              </a:ext>
            </a:extLst>
          </p:cNvPr>
          <p:cNvSpPr txBox="1"/>
          <p:nvPr/>
        </p:nvSpPr>
        <p:spPr>
          <a:xfrm>
            <a:off x="616624" y="752270"/>
            <a:ext cx="93186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Verzeker toegang tot betaalbare, betrouwbare en duurzame energie voor iedereen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E612C13-C0C9-98C7-9B83-442EDB6311FB}"/>
              </a:ext>
            </a:extLst>
          </p:cNvPr>
          <p:cNvSpPr txBox="1"/>
          <p:nvPr/>
        </p:nvSpPr>
        <p:spPr>
          <a:xfrm>
            <a:off x="614982" y="1780605"/>
            <a:ext cx="994977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</a:rPr>
              <a:t>Hernieuwbare bronnen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</a:rPr>
              <a:t>Energie-efficiëntie gebouwen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</a:rPr>
              <a:t>Slimme technologieën in ruimtelijk beleid en mobiliteitsbeleid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</a:rPr>
              <a:t>Detectie energiearmoede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				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33112AB-D7CF-DEA0-CC88-9B4D454673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214" y="1061467"/>
            <a:ext cx="1438275" cy="1438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7240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EA2DDC1-CFDC-C8ED-D612-23BED00074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856" y="0"/>
            <a:ext cx="8568287" cy="6858000"/>
          </a:xfrm>
          <a:prstGeom prst="rect">
            <a:avLst/>
          </a:prstGeom>
        </p:spPr>
      </p:pic>
      <p:pic>
        <p:nvPicPr>
          <p:cNvPr id="7" name="Afbeelding 6" descr="Afbeelding met tekst, schermopname, Lettertype, logo&#10;&#10;Automatisch gegenereerde beschrijving">
            <a:extLst>
              <a:ext uri="{FF2B5EF4-FFF2-40B4-BE49-F238E27FC236}">
                <a16:creationId xmlns:a16="http://schemas.microsoft.com/office/drawing/2014/main" id="{8B23D6E3-36DC-1A3E-1F0F-C736F92EFF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856" y="0"/>
            <a:ext cx="85682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699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36EF6-51B7-F1EC-FB32-DA6EEB964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8DAC20B4-FD75-5E93-6387-3CAE42B8DE85}"/>
              </a:ext>
            </a:extLst>
          </p:cNvPr>
          <p:cNvSpPr txBox="1"/>
          <p:nvPr/>
        </p:nvSpPr>
        <p:spPr>
          <a:xfrm>
            <a:off x="683648" y="445964"/>
            <a:ext cx="9318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Deinze?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370438F-C9EA-7581-E899-592CCC98E08B}"/>
              </a:ext>
            </a:extLst>
          </p:cNvPr>
          <p:cNvSpPr txBox="1"/>
          <p:nvPr/>
        </p:nvSpPr>
        <p:spPr>
          <a:xfrm>
            <a:off x="2742414" y="1146718"/>
            <a:ext cx="697098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 err="1">
                <a:latin typeface="Calibri" panose="020F0502020204030204" pitchFamily="34" charset="0"/>
                <a:cs typeface="Calibri" panose="020F0502020204030204" pitchFamily="34" charset="0"/>
              </a:rPr>
              <a:t>Verledding</a:t>
            </a: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 openbare verlichting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Laadpalen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Vergroening wagenpark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7FFD983F-A84D-FA76-1450-A397340408D8}"/>
              </a:ext>
            </a:extLst>
          </p:cNvPr>
          <p:cNvSpPr txBox="1"/>
          <p:nvPr/>
        </p:nvSpPr>
        <p:spPr>
          <a:xfrm>
            <a:off x="2742414" y="2998620"/>
            <a:ext cx="8245886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/>
                <a:cs typeface="Calibri"/>
              </a:rPr>
              <a:t>Renovatie patrimonium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/>
                <a:cs typeface="Calibri"/>
              </a:rPr>
              <a:t>Investering nieuwe/milieuvriendelijke technieken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/>
                <a:cs typeface="Calibri"/>
              </a:rPr>
              <a:t>Info/premies energierenovatie </a:t>
            </a: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1172489-6D6C-291D-2A4B-A156E3520A44}"/>
              </a:ext>
            </a:extLst>
          </p:cNvPr>
          <p:cNvSpPr txBox="1"/>
          <p:nvPr/>
        </p:nvSpPr>
        <p:spPr>
          <a:xfrm>
            <a:off x="2742414" y="4611495"/>
            <a:ext cx="6970986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Onderzoek oprichting lokale energiecoöperanten </a:t>
            </a:r>
            <a:endParaRPr lang="nl-BE" sz="200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F7FC7B5-D29A-EB40-D5C9-4EFEF6541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0077" y="632100"/>
            <a:ext cx="1438275" cy="14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phic 8" descr="Hernieuwbare energie met effen opvulling">
            <a:extLst>
              <a:ext uri="{FF2B5EF4-FFF2-40B4-BE49-F238E27FC236}">
                <a16:creationId xmlns:a16="http://schemas.microsoft.com/office/drawing/2014/main" id="{2E7ED215-29C0-4CCF-D635-B512888087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8225" y="1431817"/>
            <a:ext cx="914400" cy="914400"/>
          </a:xfrm>
          <a:prstGeom prst="rect">
            <a:avLst/>
          </a:prstGeom>
        </p:spPr>
      </p:pic>
      <p:pic>
        <p:nvPicPr>
          <p:cNvPr id="16" name="Graphic 15" descr="Renovatie van huis, sprankelend met effen opvulling">
            <a:extLst>
              <a:ext uri="{FF2B5EF4-FFF2-40B4-BE49-F238E27FC236}">
                <a16:creationId xmlns:a16="http://schemas.microsoft.com/office/drawing/2014/main" id="{A5942F61-A0A3-9129-0731-1C4C8A21A3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8225" y="2778750"/>
            <a:ext cx="914400" cy="914400"/>
          </a:xfrm>
          <a:prstGeom prst="rect">
            <a:avLst/>
          </a:prstGeom>
        </p:spPr>
      </p:pic>
      <p:pic>
        <p:nvPicPr>
          <p:cNvPr id="18" name="Graphic 17" descr="Telewerken met effen opvulling">
            <a:extLst>
              <a:ext uri="{FF2B5EF4-FFF2-40B4-BE49-F238E27FC236}">
                <a16:creationId xmlns:a16="http://schemas.microsoft.com/office/drawing/2014/main" id="{9C944DE1-4AE2-1330-BAF8-95178742B0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7002" y="426794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9114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4DC36-8995-BA35-3228-4CC88BC97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ening, watervoertuig, silhouet&#10;&#10;Automatisch gegenereerde beschrijving">
            <a:extLst>
              <a:ext uri="{FF2B5EF4-FFF2-40B4-BE49-F238E27FC236}">
                <a16:creationId xmlns:a16="http://schemas.microsoft.com/office/drawing/2014/main" id="{60F9C100-3BDA-D36E-AFFB-2CD69655AA0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56" y="-2249"/>
            <a:ext cx="12188006" cy="6860249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E612C13-C0C9-98C7-9B83-442EDB6311FB}"/>
              </a:ext>
            </a:extLst>
          </p:cNvPr>
          <p:cNvSpPr txBox="1"/>
          <p:nvPr/>
        </p:nvSpPr>
        <p:spPr>
          <a:xfrm>
            <a:off x="1118885" y="1153799"/>
            <a:ext cx="9949775" cy="36009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r>
              <a:rPr lang="nl-BE" sz="3200">
                <a:latin typeface="Poppins SemiBold"/>
                <a:cs typeface="Calibri"/>
              </a:rPr>
              <a:t>AKKOORD? </a:t>
            </a:r>
            <a:endParaRPr lang="nl-BE" sz="3200">
              <a:latin typeface="Poppins SemiBold"/>
              <a:cs typeface="Calibri" panose="020F0502020204030204" pitchFamily="34" charset="0"/>
            </a:endParaRPr>
          </a:p>
          <a:p>
            <a:endParaRPr lang="nl-BE" sz="3200">
              <a:latin typeface="Poppins SemiBold"/>
              <a:cs typeface="Calibri"/>
            </a:endParaRPr>
          </a:p>
          <a:p>
            <a:r>
              <a:rPr lang="nl-BE" sz="3200">
                <a:latin typeface="Poppins SemiBold"/>
                <a:cs typeface="Calibri"/>
              </a:rPr>
              <a:t>STEEK JE KAARTJE IN DE LUCHT! </a:t>
            </a:r>
            <a:endParaRPr lang="nl-BE" sz="3200">
              <a:latin typeface="Poppins SemiBold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3473137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4DC36-8995-BA35-3228-4CC88BC97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ening, watervoertuig, silhouet&#10;&#10;Automatisch gegenereerde beschrijving">
            <a:extLst>
              <a:ext uri="{FF2B5EF4-FFF2-40B4-BE49-F238E27FC236}">
                <a16:creationId xmlns:a16="http://schemas.microsoft.com/office/drawing/2014/main" id="{60F9C100-3BDA-D36E-AFFB-2CD69655AA0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56" y="-2249"/>
            <a:ext cx="12188006" cy="6860249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E612C13-C0C9-98C7-9B83-442EDB6311FB}"/>
              </a:ext>
            </a:extLst>
          </p:cNvPr>
          <p:cNvSpPr txBox="1"/>
          <p:nvPr/>
        </p:nvSpPr>
        <p:spPr>
          <a:xfrm>
            <a:off x="897659" y="1805186"/>
            <a:ext cx="9949775" cy="261610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r>
              <a:rPr lang="nl-BE" sz="3200">
                <a:latin typeface="Poppins SemiBold"/>
                <a:cs typeface="Calibri"/>
              </a:rPr>
              <a:t>Het klimaat is altijd al veranderd  </a:t>
            </a:r>
            <a:endParaRPr lang="nl-BE" sz="3200">
              <a:latin typeface="Poppins SemiBold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17813933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4DC36-8995-BA35-3228-4CC88BC97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ening, watervoertuig, silhouet&#10;&#10;Automatisch gegenereerde beschrijving">
            <a:extLst>
              <a:ext uri="{FF2B5EF4-FFF2-40B4-BE49-F238E27FC236}">
                <a16:creationId xmlns:a16="http://schemas.microsoft.com/office/drawing/2014/main" id="{60F9C100-3BDA-D36E-AFFB-2CD69655AA0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56" y="-2249"/>
            <a:ext cx="12188006" cy="6860249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E612C13-C0C9-98C7-9B83-442EDB6311FB}"/>
              </a:ext>
            </a:extLst>
          </p:cNvPr>
          <p:cNvSpPr txBox="1"/>
          <p:nvPr/>
        </p:nvSpPr>
        <p:spPr>
          <a:xfrm>
            <a:off x="897659" y="1805186"/>
            <a:ext cx="9949775" cy="261610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r>
              <a:rPr lang="nl-BE" sz="3200">
                <a:latin typeface="Poppins SemiBold"/>
                <a:cs typeface="Calibri"/>
              </a:rPr>
              <a:t>Ik denk niet dat ik het klimaat beter kan maken</a:t>
            </a:r>
            <a:endParaRPr lang="nl-BE" sz="3200">
              <a:latin typeface="Poppins SemiBold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13849384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4DC36-8995-BA35-3228-4CC88BC97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ening, watervoertuig, silhouet&#10;&#10;Automatisch gegenereerde beschrijving">
            <a:extLst>
              <a:ext uri="{FF2B5EF4-FFF2-40B4-BE49-F238E27FC236}">
                <a16:creationId xmlns:a16="http://schemas.microsoft.com/office/drawing/2014/main" id="{60F9C100-3BDA-D36E-AFFB-2CD69655AA0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56" y="-2249"/>
            <a:ext cx="12188006" cy="6860249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E612C13-C0C9-98C7-9B83-442EDB6311FB}"/>
              </a:ext>
            </a:extLst>
          </p:cNvPr>
          <p:cNvSpPr txBox="1"/>
          <p:nvPr/>
        </p:nvSpPr>
        <p:spPr>
          <a:xfrm>
            <a:off x="897659" y="1805186"/>
            <a:ext cx="9949775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r>
              <a:rPr lang="nl-BE" sz="2800">
                <a:latin typeface="Poppins SemiBold"/>
                <a:cs typeface="Calibri"/>
              </a:rPr>
              <a:t>Oudere generaties hebben andere ideeën over het klimaat dan jongere generaties </a:t>
            </a:r>
            <a:endParaRPr lang="nl-BE" sz="2800">
              <a:latin typeface="Poppins SemiBold"/>
              <a:cs typeface="Calibri" panose="020F0502020204030204" pitchFamily="34" charset="0"/>
            </a:endParaRPr>
          </a:p>
          <a:p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7054801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4DC36-8995-BA35-3228-4CC88BC97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ening, watervoertuig, silhouet&#10;&#10;Automatisch gegenereerde beschrijving">
            <a:extLst>
              <a:ext uri="{FF2B5EF4-FFF2-40B4-BE49-F238E27FC236}">
                <a16:creationId xmlns:a16="http://schemas.microsoft.com/office/drawing/2014/main" id="{60F9C100-3BDA-D36E-AFFB-2CD69655AA0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56" y="-2249"/>
            <a:ext cx="12188006" cy="6860249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E612C13-C0C9-98C7-9B83-442EDB6311FB}"/>
              </a:ext>
            </a:extLst>
          </p:cNvPr>
          <p:cNvSpPr txBox="1"/>
          <p:nvPr/>
        </p:nvSpPr>
        <p:spPr>
          <a:xfrm>
            <a:off x="897659" y="1362735"/>
            <a:ext cx="9949775" cy="32316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r>
              <a:rPr lang="nl-NL" sz="2400">
                <a:latin typeface="Poppins SemiBold"/>
                <a:ea typeface="+mn-lt"/>
                <a:cs typeface="+mn-lt"/>
              </a:rPr>
              <a:t>Het is niet eerlijk dat ik al die nieuwe richtlijnen of maatregelen moet volgen, terwijl grote industrieën de grootste vervuilers zijn en zij veel subsidies krijgen.  </a:t>
            </a:r>
            <a:endParaRPr lang="nl-BE" sz="2400">
              <a:latin typeface="Poppins SemiBold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1668572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4DC36-8995-BA35-3228-4CC88BC97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ening, watervoertuig, silhouet&#10;&#10;Automatisch gegenereerde beschrijving">
            <a:extLst>
              <a:ext uri="{FF2B5EF4-FFF2-40B4-BE49-F238E27FC236}">
                <a16:creationId xmlns:a16="http://schemas.microsoft.com/office/drawing/2014/main" id="{60F9C100-3BDA-D36E-AFFB-2CD69655AA0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56" y="-2249"/>
            <a:ext cx="12188006" cy="6860249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E612C13-C0C9-98C7-9B83-442EDB6311FB}"/>
              </a:ext>
            </a:extLst>
          </p:cNvPr>
          <p:cNvSpPr txBox="1"/>
          <p:nvPr/>
        </p:nvSpPr>
        <p:spPr>
          <a:xfrm>
            <a:off x="916709" y="1819935"/>
            <a:ext cx="9949775" cy="21852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r>
              <a:rPr lang="nl-BE" sz="2400">
                <a:latin typeface="Poppins SemiBold"/>
                <a:ea typeface="Calibri"/>
                <a:cs typeface="Calibri"/>
              </a:rPr>
              <a:t>We zijn goed bezig! </a:t>
            </a:r>
            <a:r>
              <a:rPr lang="nl-BE" sz="2000">
                <a:latin typeface="Calibri"/>
                <a:ea typeface="Calibri"/>
                <a:cs typeface="Calibri"/>
              </a:rPr>
              <a:t> </a:t>
            </a:r>
            <a:endParaRPr lang="nl-BE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nl-BE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1180920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4DC36-8995-BA35-3228-4CC88BC97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ening, watervoertuig, silhouet&#10;&#10;Automatisch gegenereerde beschrijving">
            <a:extLst>
              <a:ext uri="{FF2B5EF4-FFF2-40B4-BE49-F238E27FC236}">
                <a16:creationId xmlns:a16="http://schemas.microsoft.com/office/drawing/2014/main" id="{60F9C100-3BDA-D36E-AFFB-2CD69655AA0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56" y="-2249"/>
            <a:ext cx="12188006" cy="6860249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E612C13-C0C9-98C7-9B83-442EDB6311FB}"/>
              </a:ext>
            </a:extLst>
          </p:cNvPr>
          <p:cNvSpPr txBox="1"/>
          <p:nvPr/>
        </p:nvSpPr>
        <p:spPr>
          <a:xfrm>
            <a:off x="897659" y="1362735"/>
            <a:ext cx="10681316" cy="42780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endParaRPr lang="nl-BE" sz="2400" b="1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r>
              <a:rPr lang="nl-NL" sz="2800" b="1">
                <a:solidFill>
                  <a:srgbClr val="4CA146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Een veelkoppig monster als klimaatverandering vraagt om een veelkoppige aanpak. </a:t>
            </a:r>
          </a:p>
          <a:p>
            <a:endParaRPr lang="nl-NL" sz="2800" b="1">
              <a:solidFill>
                <a:srgbClr val="4CA146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r>
              <a:rPr lang="nl-NL" sz="2800" b="1">
                <a:solidFill>
                  <a:srgbClr val="4CA146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De vraag dringt zich op: "hoe gaan we van woorden naar daden?"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3204074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3E72FA3-BD00-444A-AD9B-E6C3D069C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C4ABF45-5B2C-5E58-4CBA-696F7876797D}"/>
              </a:ext>
            </a:extLst>
          </p:cNvPr>
          <p:cNvSpPr txBox="1"/>
          <p:nvPr/>
        </p:nvSpPr>
        <p:spPr>
          <a:xfrm>
            <a:off x="838200" y="552355"/>
            <a:ext cx="10515600" cy="3346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>
                <a:solidFill>
                  <a:schemeClr val="tx1"/>
                </a:solidFill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PLANET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kern="120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Behoud</a:t>
            </a:r>
            <a:r>
              <a:rPr lang="en-US" sz="32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van de </a:t>
            </a:r>
            <a:r>
              <a:rPr lang="en-US" sz="3200" kern="120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natuurlijk</a:t>
            </a:r>
            <a:r>
              <a:rPr lang="en-US" sz="3200" err="1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</a:t>
            </a:r>
            <a:r>
              <a:rPr lang="en-US" sz="320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200" err="1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omgeving</a:t>
            </a:r>
            <a:endParaRPr lang="en-US" sz="320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kern="120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Evenwicht</a:t>
            </a:r>
            <a:r>
              <a:rPr lang="en-US" sz="32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200" kern="120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tussen</a:t>
            </a:r>
            <a:r>
              <a:rPr lang="en-US" sz="32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200" kern="120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menselijke</a:t>
            </a:r>
            <a:r>
              <a:rPr lang="en-US" sz="32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200" kern="120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activiteiten</a:t>
            </a:r>
            <a:r>
              <a:rPr lang="en-US" sz="32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en </a:t>
            </a:r>
            <a:r>
              <a:rPr lang="en-US" sz="3200" kern="120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gezondheid</a:t>
            </a:r>
            <a:r>
              <a:rPr lang="en-US" sz="32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/</a:t>
            </a:r>
            <a:r>
              <a:rPr lang="en-US" sz="3200" kern="120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veerkracht</a:t>
            </a:r>
            <a:r>
              <a:rPr lang="en-US" sz="32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van de </a:t>
            </a:r>
            <a:r>
              <a:rPr lang="en-US" sz="3200" kern="120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aarde</a:t>
            </a:r>
            <a:endParaRPr lang="en-US" sz="3200" kern="1200">
              <a:solidFill>
                <a:schemeClr val="tx1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21207F75-11C7-4F85-EDC7-1BE52EA33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30" y="4286107"/>
            <a:ext cx="1438275" cy="14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253BB18-5F3F-BEBC-220B-3DC70510A1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995" y="4286107"/>
            <a:ext cx="1438275" cy="14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56E8578-EEBB-8202-ED54-0D7C29A040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736" y="4286107"/>
            <a:ext cx="1438276" cy="1438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F2124FC7-F455-5431-97B4-FE0B57EC92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367" y="4286107"/>
            <a:ext cx="1438275" cy="14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CA15142-EDAF-3FD7-57FF-2EC4466316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997" y="4286107"/>
            <a:ext cx="1438275" cy="14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BC41F18E-264C-7D90-D1D6-A19A7A284E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1951" y="4286108"/>
            <a:ext cx="1438275" cy="14382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Verbindingslijn: gekromd 14">
            <a:extLst>
              <a:ext uri="{FF2B5EF4-FFF2-40B4-BE49-F238E27FC236}">
                <a16:creationId xmlns:a16="http://schemas.microsoft.com/office/drawing/2014/main" id="{F51EF7C5-214B-6FAE-2FC6-98FFAFD60988}"/>
              </a:ext>
            </a:extLst>
          </p:cNvPr>
          <p:cNvCxnSpPr/>
          <p:nvPr/>
        </p:nvCxnSpPr>
        <p:spPr>
          <a:xfrm rot="16200000" flipH="1">
            <a:off x="10144797" y="3254679"/>
            <a:ext cx="926123" cy="606547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325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>
            <a:extLst>
              <a:ext uri="{FF2B5EF4-FFF2-40B4-BE49-F238E27FC236}">
                <a16:creationId xmlns:a16="http://schemas.microsoft.com/office/drawing/2014/main" id="{81CA6C6A-13F9-AECC-DCD7-FAD6E5E820F5}"/>
              </a:ext>
            </a:extLst>
          </p:cNvPr>
          <p:cNvSpPr txBox="1"/>
          <p:nvPr/>
        </p:nvSpPr>
        <p:spPr>
          <a:xfrm>
            <a:off x="1162756" y="536643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2"/>
              </a:rPr>
              <a:t>Nature Is Speaking – Julia Roberts is Mother Nature | Conservation International (CI) (youtube.com)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93609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ening, watervoertuig, silhouet&#10;&#10;Automatisch gegenereerde beschrijving">
            <a:extLst>
              <a:ext uri="{FF2B5EF4-FFF2-40B4-BE49-F238E27FC236}">
                <a16:creationId xmlns:a16="http://schemas.microsoft.com/office/drawing/2014/main" id="{B4D3E6D1-85CA-F3D7-6531-E06AA81843F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56" y="-2249"/>
            <a:ext cx="12188006" cy="686024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45D9DF5-2211-2C9C-C20A-42FF42967E02}"/>
              </a:ext>
            </a:extLst>
          </p:cNvPr>
          <p:cNvSpPr txBox="1"/>
          <p:nvPr/>
        </p:nvSpPr>
        <p:spPr>
          <a:xfrm>
            <a:off x="744479" y="662216"/>
            <a:ext cx="93186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Verzeker toegang tot en duurzaam beheer van drinkwater en </a:t>
            </a:r>
            <a:r>
              <a:rPr lang="nl-BE" sz="2400" err="1">
                <a:latin typeface="Poppins SemiBold" panose="00000700000000000000" pitchFamily="2" charset="0"/>
                <a:cs typeface="Poppins SemiBold" panose="00000700000000000000" pitchFamily="2" charset="0"/>
              </a:rPr>
              <a:t>sanitatie</a:t>
            </a:r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 voor iedereen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E9C8920-FE89-C043-E123-F550EFD08340}"/>
              </a:ext>
            </a:extLst>
          </p:cNvPr>
          <p:cNvSpPr txBox="1"/>
          <p:nvPr/>
        </p:nvSpPr>
        <p:spPr>
          <a:xfrm>
            <a:off x="744479" y="1874467"/>
            <a:ext cx="931866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</a:rPr>
              <a:t>Toegang tot drinkbaar water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</a:rPr>
              <a:t>Toegang tot sanitaire voorzieningen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</a:rPr>
              <a:t>Verbetering waterkwaliteit / gescheiden rioolstelsels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</a:rPr>
              <a:t>Beheer onbevaarbare waterlopen categorie 3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</a:rPr>
              <a:t>Beheer van sommige grachten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</a:rPr>
              <a:t>Milieu- en stedenbouwkundige vergunningen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</a:rPr>
              <a:t>Watertoets</a:t>
            </a:r>
          </a:p>
          <a:p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41C5137-62A9-0520-D9ED-02B784DA1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2980" y="1443486"/>
            <a:ext cx="1739555" cy="17395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4719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F0F8C-2EC3-A083-03EB-0F5C63FBD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902A7778-8EF8-ECD7-6A4D-D92EFBFB6D83}"/>
              </a:ext>
            </a:extLst>
          </p:cNvPr>
          <p:cNvSpPr txBox="1"/>
          <p:nvPr/>
        </p:nvSpPr>
        <p:spPr>
          <a:xfrm>
            <a:off x="631414" y="805727"/>
            <a:ext cx="9318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Deinze?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8187C731-BFE1-E1A7-A9FB-FA71D239EB47}"/>
              </a:ext>
            </a:extLst>
          </p:cNvPr>
          <p:cNvSpPr txBox="1"/>
          <p:nvPr/>
        </p:nvSpPr>
        <p:spPr>
          <a:xfrm>
            <a:off x="2641189" y="1865352"/>
            <a:ext cx="6226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Zoneringsplan (huishoudelijk afvalwater)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Onderhoud grachten 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EE67793B-D5C7-223F-6703-7AF57BAC3B96}"/>
              </a:ext>
            </a:extLst>
          </p:cNvPr>
          <p:cNvSpPr txBox="1"/>
          <p:nvPr/>
        </p:nvSpPr>
        <p:spPr>
          <a:xfrm>
            <a:off x="2641189" y="2976576"/>
            <a:ext cx="82458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Watercaptatie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Ontharding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Watertoets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Watervervuiling 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1894CB48-F52D-1219-2406-7A5B445C03A0}"/>
              </a:ext>
            </a:extLst>
          </p:cNvPr>
          <p:cNvSpPr txBox="1"/>
          <p:nvPr/>
        </p:nvSpPr>
        <p:spPr>
          <a:xfrm>
            <a:off x="2641189" y="4703354"/>
            <a:ext cx="8245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Promo rond water, drinkwater, watergebruik 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0DA3182-E672-20AE-8A89-7F3425F026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624" y="525907"/>
            <a:ext cx="1739555" cy="1739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raphic 7" descr="Lekkende kraan met effen opvulling">
            <a:extLst>
              <a:ext uri="{FF2B5EF4-FFF2-40B4-BE49-F238E27FC236}">
                <a16:creationId xmlns:a16="http://schemas.microsoft.com/office/drawing/2014/main" id="{931EC9EB-D3EA-627C-FA98-273DC371AE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161" y="4446209"/>
            <a:ext cx="914400" cy="914400"/>
          </a:xfrm>
          <a:prstGeom prst="rect">
            <a:avLst/>
          </a:prstGeom>
        </p:spPr>
      </p:pic>
      <p:pic>
        <p:nvPicPr>
          <p:cNvPr id="12" name="Graphic 11" descr="Regen met effen opvulling">
            <a:extLst>
              <a:ext uri="{FF2B5EF4-FFF2-40B4-BE49-F238E27FC236}">
                <a16:creationId xmlns:a16="http://schemas.microsoft.com/office/drawing/2014/main" id="{ED4DB64A-2CC5-07B8-7961-76496E36EC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2161" y="3092530"/>
            <a:ext cx="914400" cy="914400"/>
          </a:xfrm>
          <a:prstGeom prst="rect">
            <a:avLst/>
          </a:prstGeom>
        </p:spPr>
      </p:pic>
      <p:pic>
        <p:nvPicPr>
          <p:cNvPr id="18" name="Graphic 17" descr="Water met effen opvulling">
            <a:extLst>
              <a:ext uri="{FF2B5EF4-FFF2-40B4-BE49-F238E27FC236}">
                <a16:creationId xmlns:a16="http://schemas.microsoft.com/office/drawing/2014/main" id="{074BAE1A-2A9D-EA55-B279-4EAB8B1E4B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2161" y="172276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101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A2F70-1CCC-C463-A2F2-4459E8833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ening, watervoertuig, silhouet&#10;&#10;Automatisch gegenereerde beschrijving">
            <a:extLst>
              <a:ext uri="{FF2B5EF4-FFF2-40B4-BE49-F238E27FC236}">
                <a16:creationId xmlns:a16="http://schemas.microsoft.com/office/drawing/2014/main" id="{CB4E483B-EE0D-D447-FFBF-C1287315D8A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56" y="-2249"/>
            <a:ext cx="12188006" cy="686024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5FD04CD-1007-CAE7-6F94-C43120573310}"/>
              </a:ext>
            </a:extLst>
          </p:cNvPr>
          <p:cNvSpPr txBox="1"/>
          <p:nvPr/>
        </p:nvSpPr>
        <p:spPr>
          <a:xfrm>
            <a:off x="729465" y="924675"/>
            <a:ext cx="9318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Verzeker duurzame consumptie- en productiepatronen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D47E7733-6927-8EFE-8D12-80E813F6E343}"/>
              </a:ext>
            </a:extLst>
          </p:cNvPr>
          <p:cNvSpPr txBox="1"/>
          <p:nvPr/>
        </p:nvSpPr>
        <p:spPr>
          <a:xfrm>
            <a:off x="729465" y="1991608"/>
            <a:ext cx="93186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</a:rPr>
              <a:t>Minder, beter en anders consumeren </a:t>
            </a: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kleinere ecologische voetafdruk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Duurzaam gebruik en beheer grondstoffen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Minder afval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Minder voedselverspilling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Weet wat je eet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Circulaire economie - korte keten </a:t>
            </a:r>
            <a:endParaRPr lang="nl-BE" sz="24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F1BD120-367B-CD93-E744-090352FF58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810" y="1036534"/>
            <a:ext cx="1438276" cy="14382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2019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36EF6-51B7-F1EC-FB32-DA6EEB964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8DAC20B4-FD75-5E93-6387-3CAE42B8DE85}"/>
              </a:ext>
            </a:extLst>
          </p:cNvPr>
          <p:cNvSpPr txBox="1"/>
          <p:nvPr/>
        </p:nvSpPr>
        <p:spPr>
          <a:xfrm>
            <a:off x="683648" y="445964"/>
            <a:ext cx="9318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Deinze?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370438F-C9EA-7581-E899-592CCC98E08B}"/>
              </a:ext>
            </a:extLst>
          </p:cNvPr>
          <p:cNvSpPr txBox="1"/>
          <p:nvPr/>
        </p:nvSpPr>
        <p:spPr>
          <a:xfrm>
            <a:off x="2742414" y="1154474"/>
            <a:ext cx="69709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Aankoopbeleid: lokaal, duurzaam, groepsaankopen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Korte keten: boerenmarkt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 err="1">
                <a:latin typeface="Calibri" panose="020F0502020204030204" pitchFamily="34" charset="0"/>
                <a:cs typeface="Calibri" panose="020F0502020204030204" pitchFamily="34" charset="0"/>
              </a:rPr>
              <a:t>Repair</a:t>
            </a: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 café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7FFD983F-A84D-FA76-1450-A397340408D8}"/>
              </a:ext>
            </a:extLst>
          </p:cNvPr>
          <p:cNvSpPr txBox="1"/>
          <p:nvPr/>
        </p:nvSpPr>
        <p:spPr>
          <a:xfrm>
            <a:off x="2742414" y="2915762"/>
            <a:ext cx="8245886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/>
                <a:cs typeface="Calibri"/>
              </a:rPr>
              <a:t>Sensibilisering over zwerfvuil en restafval: zwerfvuilvrijwilligers, opruimacties, kringloopkrachten/compostmeesters, ‘de vervuiler betaalt’ </a:t>
            </a: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1172489-6D6C-291D-2A4B-A156E3520A44}"/>
              </a:ext>
            </a:extLst>
          </p:cNvPr>
          <p:cNvSpPr txBox="1"/>
          <p:nvPr/>
        </p:nvSpPr>
        <p:spPr>
          <a:xfrm>
            <a:off x="2742414" y="3995942"/>
            <a:ext cx="6970986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/>
                <a:ea typeface="Calibri"/>
                <a:cs typeface="Calibri"/>
              </a:rPr>
              <a:t>Sensibilisering en gedragsverandering van personeel, organisaties en inwoners over klimaatneutraliteit (papierverbruik, sluimerverbruik, </a:t>
            </a:r>
            <a:r>
              <a:rPr lang="nl-BE" sz="2000" err="1">
                <a:latin typeface="Calibri"/>
                <a:ea typeface="Calibri"/>
                <a:cs typeface="Calibri"/>
              </a:rPr>
              <a:t>veggiemaand</a:t>
            </a:r>
            <a:r>
              <a:rPr lang="nl-BE" sz="2000">
                <a:latin typeface="Calibri"/>
                <a:ea typeface="Calibri"/>
                <a:cs typeface="Calibri"/>
              </a:rPr>
              <a:t>, herbruikbare bekers) </a:t>
            </a:r>
            <a:endParaRPr lang="nl-BE" sz="200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06BDBA5-D7E1-3BDB-6705-3DEC7A09C7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7974" y="445964"/>
            <a:ext cx="1608614" cy="1608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raphic 12" descr="Lelijk trui met effen opvulling">
            <a:extLst>
              <a:ext uri="{FF2B5EF4-FFF2-40B4-BE49-F238E27FC236}">
                <a16:creationId xmlns:a16="http://schemas.microsoft.com/office/drawing/2014/main" id="{3329D487-05E6-F062-042B-56527E6434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6500" y="4391448"/>
            <a:ext cx="914400" cy="914400"/>
          </a:xfrm>
          <a:prstGeom prst="rect">
            <a:avLst/>
          </a:prstGeom>
        </p:spPr>
      </p:pic>
      <p:pic>
        <p:nvPicPr>
          <p:cNvPr id="15" name="Graphic 14" descr="Geen afval weggooien met effen opvulling">
            <a:extLst>
              <a:ext uri="{FF2B5EF4-FFF2-40B4-BE49-F238E27FC236}">
                <a16:creationId xmlns:a16="http://schemas.microsoft.com/office/drawing/2014/main" id="{2EDCA040-5C49-8E22-8CC8-CD78609797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9078" y="2709248"/>
            <a:ext cx="914400" cy="914400"/>
          </a:xfrm>
          <a:prstGeom prst="rect">
            <a:avLst/>
          </a:prstGeom>
        </p:spPr>
      </p:pic>
      <p:pic>
        <p:nvPicPr>
          <p:cNvPr id="18" name="Graphic 17" descr="Euro met effen opvulling">
            <a:extLst>
              <a:ext uri="{FF2B5EF4-FFF2-40B4-BE49-F238E27FC236}">
                <a16:creationId xmlns:a16="http://schemas.microsoft.com/office/drawing/2014/main" id="{6BC30A6C-EE18-25A9-3D3F-45FB7D287B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9078" y="135123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819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4DC36-8995-BA35-3228-4CC88BC97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ening, watervoertuig, silhouet&#10;&#10;Automatisch gegenereerde beschrijving">
            <a:extLst>
              <a:ext uri="{FF2B5EF4-FFF2-40B4-BE49-F238E27FC236}">
                <a16:creationId xmlns:a16="http://schemas.microsoft.com/office/drawing/2014/main" id="{60F9C100-3BDA-D36E-AFFB-2CD69655AA0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256" y="-2249"/>
            <a:ext cx="12188006" cy="686024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0222E81-981E-1E19-EF1F-669D08D73D68}"/>
              </a:ext>
            </a:extLst>
          </p:cNvPr>
          <p:cNvSpPr txBox="1"/>
          <p:nvPr/>
        </p:nvSpPr>
        <p:spPr>
          <a:xfrm>
            <a:off x="616625" y="620699"/>
            <a:ext cx="93186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Neem dringend actie om de klimaatverandering en haar impact te bestrijden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75479D2-EDB7-B119-C61D-BADE247A2FA4}"/>
              </a:ext>
            </a:extLst>
          </p:cNvPr>
          <p:cNvSpPr txBox="1"/>
          <p:nvPr/>
        </p:nvSpPr>
        <p:spPr>
          <a:xfrm>
            <a:off x="614982" y="1780605"/>
            <a:ext cx="9949775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endParaRPr lang="nl-BE" sz="2400">
              <a:latin typeface="Poppins SemiBold" panose="00000700000000000000" pitchFamily="2" charset="0"/>
              <a:cs typeface="Poppins SemiBold" panose="000007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Daling CO2-uitstoot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 err="1">
                <a:latin typeface="Calibri" panose="020F0502020204030204" pitchFamily="34" charset="0"/>
                <a:cs typeface="Calibri" panose="020F0502020204030204" pitchFamily="34" charset="0"/>
              </a:rPr>
              <a:t>Klimaatrobuuste</a:t>
            </a: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 ruimtelijke ordening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>
                <a:latin typeface="Calibri" panose="020F0502020204030204" pitchFamily="34" charset="0"/>
                <a:cs typeface="Calibri" panose="020F0502020204030204" pitchFamily="34" charset="0"/>
              </a:rPr>
              <a:t>Wateroverlast, droogte, hittestress, verlies biodiversiteit, daling waterkwaliteit, storm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BE" sz="2000">
                <a:latin typeface="Calibri"/>
                <a:ea typeface="Calibri"/>
                <a:cs typeface="Calibri"/>
              </a:rPr>
              <a:t>Ondertekening burgemeestersconvenant (Europa)</a:t>
            </a:r>
            <a:endParaRPr lang="nl-BE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nl-BE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BE" sz="2400">
                <a:latin typeface="Poppins SemiBold" panose="00000700000000000000" pitchFamily="2" charset="0"/>
                <a:cs typeface="Poppins SemiBold" panose="00000700000000000000" pitchFamily="2" charset="0"/>
              </a:rPr>
              <a:t>				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20505B0-B51B-BBBF-B649-63587A0169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4029" y="1112789"/>
            <a:ext cx="1652989" cy="16529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060774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F636562046454AA77923E481D8BB9A" ma:contentTypeVersion="15" ma:contentTypeDescription="Create a new document." ma:contentTypeScope="" ma:versionID="ded06710e926e0e822779b0bc1664439">
  <xsd:schema xmlns:xsd="http://www.w3.org/2001/XMLSchema" xmlns:xs="http://www.w3.org/2001/XMLSchema" xmlns:p="http://schemas.microsoft.com/office/2006/metadata/properties" xmlns:ns2="82c95b71-81e8-4ff4-abb3-0e072d0acafe" xmlns:ns3="77ddc0b7-42de-4b75-b452-ef768852ad6b" targetNamespace="http://schemas.microsoft.com/office/2006/metadata/properties" ma:root="true" ma:fieldsID="0e7bc51d392b64cbdb283b2907c2879e" ns2:_="" ns3:_="">
    <xsd:import namespace="82c95b71-81e8-4ff4-abb3-0e072d0acafe"/>
    <xsd:import namespace="77ddc0b7-42de-4b75-b452-ef768852ad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Verwerktdoo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c95b71-81e8-4ff4-abb3-0e072d0aca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Verwerktdoor" ma:index="11" nillable="true" ma:displayName="Verwerkt door" ma:format="Dropdown" ma:list="UserInfo" ma:SharePointGroup="0" ma:internalName="Verwerktdoor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55154ce3-9735-4727-a86b-fb0553131c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ddc0b7-42de-4b75-b452-ef768852ad6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334e3d9-1c53-4988-aa54-493fc9ebc5d5}" ma:internalName="TaxCatchAll" ma:showField="CatchAllData" ma:web="77ddc0b7-42de-4b75-b452-ef768852ad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erwerktdoor xmlns="82c95b71-81e8-4ff4-abb3-0e072d0acafe">
      <UserInfo>
        <DisplayName/>
        <AccountId xsi:nil="true"/>
        <AccountType/>
      </UserInfo>
    </Verwerktdoor>
    <TaxCatchAll xmlns="77ddc0b7-42de-4b75-b452-ef768852ad6b" xsi:nil="true"/>
    <lcf76f155ced4ddcb4097134ff3c332f xmlns="82c95b71-81e8-4ff4-abb3-0e072d0acaf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FFED5F2-E70E-4583-A668-03DFA3ABDD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7D89FE-6018-4302-B03A-8DBEA00026EA}">
  <ds:schemaRefs>
    <ds:schemaRef ds:uri="77ddc0b7-42de-4b75-b452-ef768852ad6b"/>
    <ds:schemaRef ds:uri="82c95b71-81e8-4ff4-abb3-0e072d0acaf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FBF2D7B-E6EB-4739-8D60-6E295CDDEDCF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77ddc0b7-42de-4b75-b452-ef768852ad6b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82c95b71-81e8-4ff4-abb3-0e072d0acafe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600</Words>
  <Application>Microsoft Office PowerPoint</Application>
  <PresentationFormat>Breedbeeld</PresentationFormat>
  <Paragraphs>190</Paragraphs>
  <Slides>27</Slides>
  <Notes>24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27</vt:i4>
      </vt:variant>
    </vt:vector>
  </HeadingPairs>
  <TitlesOfParts>
    <vt:vector size="34" baseType="lpstr">
      <vt:lpstr>Aptos</vt:lpstr>
      <vt:lpstr>Aptos Display</vt:lpstr>
      <vt:lpstr>Arial</vt:lpstr>
      <vt:lpstr>Calibri</vt:lpstr>
      <vt:lpstr>Poppins SemiBold</vt:lpstr>
      <vt:lpstr>Wingdings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Stadsbestuur Deinze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Laurence Hauttekeete</dc:creator>
  <cp:lastModifiedBy>Laurence Hauttekeete</cp:lastModifiedBy>
  <cp:revision>1</cp:revision>
  <cp:lastPrinted>2024-03-13T10:41:28Z</cp:lastPrinted>
  <dcterms:created xsi:type="dcterms:W3CDTF">2024-02-27T07:30:29Z</dcterms:created>
  <dcterms:modified xsi:type="dcterms:W3CDTF">2024-04-02T11:31:58Z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0x010100C9F636562046454AA77923E481D8BB9A</vt:lpwstr>
  </property>
  <property fmtid="{D5CDD505-2E9C-101B-9397-08002B2CF9AE}" pid="3" name="MediaServiceImageTags">
    <vt:lpwstr/>
  </property>
</Properties>
</file>