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16"/>
  </p:notesMasterIdLst>
  <p:sldIdLst>
    <p:sldId id="266" r:id="rId2"/>
    <p:sldId id="327" r:id="rId3"/>
    <p:sldId id="291" r:id="rId4"/>
    <p:sldId id="293" r:id="rId5"/>
    <p:sldId id="294" r:id="rId6"/>
    <p:sldId id="296" r:id="rId7"/>
    <p:sldId id="324" r:id="rId8"/>
    <p:sldId id="325" r:id="rId9"/>
    <p:sldId id="323" r:id="rId10"/>
    <p:sldId id="317" r:id="rId11"/>
    <p:sldId id="318" r:id="rId12"/>
    <p:sldId id="319" r:id="rId13"/>
    <p:sldId id="326" r:id="rId14"/>
    <p:sldId id="292" r:id="rId15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5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678E69-8F92-496A-9E24-4D75AE8562D3}" type="datetimeFigureOut">
              <a:rPr lang="nl-BE" smtClean="0"/>
              <a:pPr/>
              <a:t>31/01/2020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69A611-CA8E-4D0B-91AD-D1D9D0A2747D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68745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BE" dirty="0" smtClean="0"/>
              <a:t>Test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69A611-CA8E-4D0B-91AD-D1D9D0A2747D}" type="slidenum">
              <a:rPr lang="nl-BE" smtClean="0"/>
              <a:pPr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5831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69A611-CA8E-4D0B-91AD-D1D9D0A2747D}" type="slidenum">
              <a:rPr lang="nl-BE" smtClean="0"/>
              <a:pPr/>
              <a:t>13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31931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hoek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hthoek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9" name="Ondertitel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l-NL" smtClean="0"/>
              <a:t>Klik om het opmaakprofiel van de modelondertitel te bewerken</a:t>
            </a:r>
            <a:endParaRPr kumimoji="0" lang="en-US"/>
          </a:p>
        </p:txBody>
      </p:sp>
      <p:sp>
        <p:nvSpPr>
          <p:cNvPr id="28" name="Tijdelijke aanduiding voor datum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712F25EE-60D0-4B59-BE45-50E4DA290BBA}" type="datetimeFigureOut">
              <a:rPr lang="nl-BE" smtClean="0"/>
              <a:pPr/>
              <a:t>31/01/2020</a:t>
            </a:fld>
            <a:endParaRPr lang="nl-BE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nl-BE"/>
          </a:p>
        </p:txBody>
      </p:sp>
      <p:sp>
        <p:nvSpPr>
          <p:cNvPr id="29" name="Tijdelijke aanduiding voor dianumm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E70DDCE-F6D2-4428-97C5-B2E90A064494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25EE-60D0-4B59-BE45-50E4DA290BBA}" type="datetimeFigureOut">
              <a:rPr lang="nl-BE" smtClean="0"/>
              <a:pPr/>
              <a:t>31/01/2020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DDCE-F6D2-4428-97C5-B2E90A064494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712F25EE-60D0-4B59-BE45-50E4DA290BBA}" type="datetimeFigureOut">
              <a:rPr lang="nl-BE" smtClean="0"/>
              <a:pPr/>
              <a:t>31/01/2020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nl-BE"/>
          </a:p>
        </p:txBody>
      </p:sp>
      <p:sp>
        <p:nvSpPr>
          <p:cNvPr id="7" name="Rechthoek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hthoek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hthoek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1E70DDCE-F6D2-4428-97C5-B2E90A064494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kumimoji="0" lang="nl-NL" dirty="0" smtClean="0"/>
              <a:t>Klik om de stijl te bewerken</a:t>
            </a:r>
            <a:endParaRPr kumimoji="0" lang="en-US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25EE-60D0-4B59-BE45-50E4DA290BBA}" type="datetimeFigureOut">
              <a:rPr lang="nl-BE" smtClean="0"/>
              <a:pPr/>
              <a:t>31/01/2020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E70DDCE-F6D2-4428-97C5-B2E90A064494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8" name="Tijdelijke aanduiding voor inhoud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>
            <a:lvl1pPr>
              <a:defRPr sz="2800"/>
            </a:lvl1pPr>
            <a:lvl2pPr>
              <a:buSzPct val="60000"/>
              <a:buFont typeface="Wingdings" pitchFamily="2" charset="2"/>
              <a:buChar char=""/>
              <a:defRPr/>
            </a:lvl2pPr>
          </a:lstStyle>
          <a:p>
            <a:pPr lvl="0" eaLnBrk="1" latinLnBrk="0" hangingPunct="1"/>
            <a:r>
              <a:rPr lang="nl-NL" dirty="0" smtClean="0"/>
              <a:t>Klik om de modelstijlen te bewerken</a:t>
            </a:r>
          </a:p>
          <a:p>
            <a:pPr lvl="1" eaLnBrk="1" latinLnBrk="0" hangingPunct="1"/>
            <a:r>
              <a:rPr lang="nl-NL" dirty="0" smtClean="0"/>
              <a:t>Tweede niveau</a:t>
            </a:r>
          </a:p>
          <a:p>
            <a:pPr lvl="2" eaLnBrk="1" latinLnBrk="0" hangingPunct="1"/>
            <a:r>
              <a:rPr lang="nl-NL" dirty="0" smtClean="0"/>
              <a:t>Derde niveau</a:t>
            </a:r>
          </a:p>
          <a:p>
            <a:pPr lvl="3" eaLnBrk="1" latinLnBrk="0" hangingPunct="1"/>
            <a:r>
              <a:rPr lang="nl-NL" dirty="0" smtClean="0"/>
              <a:t>Vierde niveau</a:t>
            </a:r>
          </a:p>
          <a:p>
            <a:pPr lvl="4" eaLnBrk="1" latinLnBrk="0" hangingPunct="1"/>
            <a:r>
              <a:rPr lang="nl-NL" dirty="0" smtClean="0"/>
              <a:t>Vijfde niveau</a:t>
            </a:r>
            <a:endParaRPr kumimoji="0" lang="en-US" dirty="0"/>
          </a:p>
        </p:txBody>
      </p:sp>
      <p:pic>
        <p:nvPicPr>
          <p:cNvPr id="1026" name="Picture 2" descr="Logo_Witruimte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165304"/>
            <a:ext cx="1188000" cy="406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7" name="Rechthoek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hthoek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hthoek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25EE-60D0-4B59-BE45-50E4DA290BBA}" type="datetimeFigureOut">
              <a:rPr lang="nl-BE" smtClean="0"/>
              <a:pPr/>
              <a:t>31/01/2020</a:t>
            </a:fld>
            <a:endParaRPr lang="nl-BE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1E70DDCE-F6D2-4428-97C5-B2E90A064494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1" name="Tijdelijke aanduiding voor inhoud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12F25EE-60D0-4B59-BE45-50E4DA290BBA}" type="datetimeFigureOut">
              <a:rPr lang="nl-BE" smtClean="0"/>
              <a:pPr/>
              <a:t>31/01/2020</a:t>
            </a:fld>
            <a:endParaRPr lang="nl-BE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1E70DDCE-F6D2-4428-97C5-B2E90A064494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1" name="Tijdelijke aanduiding voor inhoud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3" name="Tijdelijke aanduiding voor inhoud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12F25EE-60D0-4B59-BE45-50E4DA290BBA}" type="datetimeFigureOut">
              <a:rPr lang="nl-BE" smtClean="0"/>
              <a:pPr/>
              <a:t>31/01/2020</a:t>
            </a:fld>
            <a:endParaRPr lang="nl-BE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1E70DDCE-F6D2-4428-97C5-B2E90A064494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nl-BE"/>
          </a:p>
        </p:txBody>
      </p:sp>
      <p:sp>
        <p:nvSpPr>
          <p:cNvPr id="16" name="Tijdelijke aanduiding voor tekst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15" name="Tijdelijke aanduiding voor tekst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25EE-60D0-4B59-BE45-50E4DA290BBA}" type="datetimeFigureOut">
              <a:rPr lang="nl-BE" smtClean="0"/>
              <a:pPr/>
              <a:t>31/01/2020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E70DDCE-F6D2-4428-97C5-B2E90A064494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25EE-60D0-4B59-BE45-50E4DA290BBA}" type="datetimeFigureOut">
              <a:rPr lang="nl-BE" smtClean="0"/>
              <a:pPr/>
              <a:t>31/01/2020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E70DDCE-F6D2-4428-97C5-B2E90A064494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25EE-60D0-4B59-BE45-50E4DA290BBA}" type="datetimeFigureOut">
              <a:rPr lang="nl-BE" smtClean="0"/>
              <a:pPr/>
              <a:t>31/01/2020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E70DDCE-F6D2-4428-97C5-B2E90A064494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8" name="Rechthoek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hthoek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hoek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1" name="Rechthoek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712F25EE-60D0-4B59-BE45-50E4DA290BBA}" type="datetimeFigureOut">
              <a:rPr lang="nl-BE" smtClean="0"/>
              <a:pPr/>
              <a:t>31/01/2020</a:t>
            </a:fld>
            <a:endParaRPr lang="nl-BE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1E70DDCE-F6D2-4428-97C5-B2E90A064494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nl-NL" smtClean="0"/>
              <a:t>Klik op het pictogram als u een afbeelding wilt toevoegen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titel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nl-NL" dirty="0" smtClean="0"/>
              <a:t>Klik om de stijl te bewerken</a:t>
            </a:r>
            <a:endParaRPr kumimoji="0" lang="en-US" dirty="0"/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 dirty="0" smtClean="0"/>
              <a:t>Klik om de modelstijlen te bewerken</a:t>
            </a:r>
          </a:p>
          <a:p>
            <a:pPr lvl="1" eaLnBrk="1" latinLnBrk="0" hangingPunct="1"/>
            <a:r>
              <a:rPr kumimoji="0" lang="nl-NL" dirty="0" smtClean="0"/>
              <a:t>Tweede niveau</a:t>
            </a:r>
          </a:p>
          <a:p>
            <a:pPr lvl="2" eaLnBrk="1" latinLnBrk="0" hangingPunct="1"/>
            <a:r>
              <a:rPr kumimoji="0" lang="nl-NL" dirty="0" smtClean="0"/>
              <a:t>Derde niveau</a:t>
            </a:r>
          </a:p>
          <a:p>
            <a:pPr lvl="3" eaLnBrk="1" latinLnBrk="0" hangingPunct="1"/>
            <a:r>
              <a:rPr kumimoji="0" lang="nl-NL" dirty="0" smtClean="0"/>
              <a:t>Vierde niveau</a:t>
            </a:r>
          </a:p>
          <a:p>
            <a:pPr lvl="4" eaLnBrk="1" latinLnBrk="0" hangingPunct="1"/>
            <a:r>
              <a:rPr kumimoji="0" lang="nl-NL" dirty="0" smtClean="0"/>
              <a:t>Vijfde niveau</a:t>
            </a:r>
            <a:endParaRPr kumimoji="0" lang="en-US" dirty="0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12F25EE-60D0-4B59-BE45-50E4DA290BBA}" type="datetimeFigureOut">
              <a:rPr lang="nl-BE" smtClean="0"/>
              <a:pPr/>
              <a:t>31/01/2020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nl-BE"/>
          </a:p>
        </p:txBody>
      </p:sp>
      <p:sp>
        <p:nvSpPr>
          <p:cNvPr id="7" name="Rechthoek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hthoek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hthoek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Tijdelijke aanduiding voor dianumm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E70DDCE-F6D2-4428-97C5-B2E90A064494}" type="slidenum">
              <a:rPr lang="nl-BE" smtClean="0"/>
              <a:pPr/>
              <a:t>‹nr.›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6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mailto:stedenbouw@deinze.b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44824"/>
            <a:ext cx="9144000" cy="265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0" y="4713289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5000" b="1" dirty="0" smtClean="0"/>
              <a:t>Buurtparticipatie Speelpleinen</a:t>
            </a:r>
            <a:endParaRPr lang="nl-BE" sz="5000" b="1" dirty="0"/>
          </a:p>
        </p:txBody>
      </p:sp>
      <p:sp>
        <p:nvSpPr>
          <p:cNvPr id="7" name="Tekstvak 6"/>
          <p:cNvSpPr txBox="1"/>
          <p:nvPr/>
        </p:nvSpPr>
        <p:spPr>
          <a:xfrm>
            <a:off x="1714480" y="2214554"/>
            <a:ext cx="6500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Voorbeeldfoto. te kiezen naar gelang onderwerp presentatie</a:t>
            </a:r>
            <a:endParaRPr lang="nl-BE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49" b="9991"/>
          <a:stretch/>
        </p:blipFill>
        <p:spPr>
          <a:xfrm>
            <a:off x="0" y="1772816"/>
            <a:ext cx="9165088" cy="2871028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556" y="5733256"/>
            <a:ext cx="2512888" cy="900000"/>
          </a:xfrm>
          <a:prstGeom prst="rect">
            <a:avLst/>
          </a:prstGeom>
        </p:spPr>
      </p:pic>
      <p:sp>
        <p:nvSpPr>
          <p:cNvPr id="6" name="Rechthoek 5"/>
          <p:cNvSpPr/>
          <p:nvPr/>
        </p:nvSpPr>
        <p:spPr>
          <a:xfrm>
            <a:off x="7524328" y="6183256"/>
            <a:ext cx="914400" cy="37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5000" dirty="0"/>
              <a:t>M</a:t>
            </a:r>
            <a:r>
              <a:rPr lang="nl-BE" sz="5000" dirty="0" smtClean="0"/>
              <a:t>eter- en peterschap</a:t>
            </a:r>
            <a:endParaRPr lang="nl-BE" sz="50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nl-BE" dirty="0" smtClean="0"/>
              <a:t>Buurtbewoner speelplein</a:t>
            </a:r>
            <a:endParaRPr lang="nl-BE" dirty="0" smtClean="0"/>
          </a:p>
          <a:p>
            <a:r>
              <a:rPr lang="nl-BE" dirty="0" smtClean="0"/>
              <a:t>Contactpunt tussen jeugddienst en speelplein</a:t>
            </a:r>
          </a:p>
          <a:p>
            <a:r>
              <a:rPr lang="nl-BE" dirty="0" smtClean="0"/>
              <a:t>Aanspreekpunt voor de buurt</a:t>
            </a:r>
          </a:p>
          <a:p>
            <a:r>
              <a:rPr lang="nl-BE" dirty="0" smtClean="0"/>
              <a:t>‘Ambassadeur’ voor </a:t>
            </a:r>
            <a:r>
              <a:rPr lang="nl-BE" dirty="0" smtClean="0"/>
              <a:t>verdraagzaamheid </a:t>
            </a:r>
            <a:r>
              <a:rPr lang="nl-BE" dirty="0" smtClean="0"/>
              <a:t>t.o.v</a:t>
            </a:r>
            <a:r>
              <a:rPr lang="nl-BE" dirty="0" smtClean="0"/>
              <a:t>. spelende kinderen </a:t>
            </a:r>
          </a:p>
          <a:p>
            <a:r>
              <a:rPr lang="nl-BE" dirty="0" smtClean="0"/>
              <a:t>Positieve beeldvorming van het speelplein in de buurt</a:t>
            </a:r>
          </a:p>
          <a:p>
            <a:pPr lvl="1"/>
            <a:r>
              <a:rPr lang="nl-BE" dirty="0" smtClean="0"/>
              <a:t>Eigen positieve ingesteldheid</a:t>
            </a:r>
          </a:p>
          <a:p>
            <a:pPr lvl="1"/>
            <a:r>
              <a:rPr lang="nl-BE" dirty="0" smtClean="0"/>
              <a:t>Eventueel organisatie activiteiten/acties op het speelplein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128" y="6021288"/>
            <a:ext cx="1507733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86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BE" sz="5000" dirty="0" smtClean="0"/>
              <a:t>Meter- en peterschap</a:t>
            </a:r>
            <a:endParaRPr lang="nl-BE" sz="50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612648" y="1988840"/>
            <a:ext cx="8153400" cy="4107160"/>
          </a:xfrm>
        </p:spPr>
        <p:txBody>
          <a:bodyPr>
            <a:normAutofit/>
          </a:bodyPr>
          <a:lstStyle/>
          <a:p>
            <a:r>
              <a:rPr lang="nl-BE" sz="2500" dirty="0" smtClean="0"/>
              <a:t>Melden </a:t>
            </a:r>
            <a:r>
              <a:rPr lang="nl-BE" sz="2500" dirty="0" smtClean="0"/>
              <a:t>van overlast</a:t>
            </a:r>
          </a:p>
          <a:p>
            <a:r>
              <a:rPr lang="nl-BE" sz="2500" dirty="0" smtClean="0"/>
              <a:t>Samen met diensten oplossing zoeken</a:t>
            </a:r>
          </a:p>
          <a:p>
            <a:r>
              <a:rPr lang="nl-BE" sz="2500" dirty="0" smtClean="0"/>
              <a:t>Doorgeven van defecten</a:t>
            </a:r>
          </a:p>
          <a:p>
            <a:r>
              <a:rPr lang="nl-BE" sz="2500" dirty="0" smtClean="0"/>
              <a:t>Doorgeven van onderhoudsproblemen </a:t>
            </a:r>
          </a:p>
          <a:p>
            <a:pPr lvl="1"/>
            <a:r>
              <a:rPr lang="nl-BE" sz="2500" dirty="0" smtClean="0"/>
              <a:t>Toestellen</a:t>
            </a:r>
          </a:p>
          <a:p>
            <a:pPr lvl="1"/>
            <a:r>
              <a:rPr lang="nl-BE" sz="2500" dirty="0" smtClean="0"/>
              <a:t>Groenonderhoud</a:t>
            </a:r>
            <a:endParaRPr lang="nl-BE" sz="2500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128" y="6021288"/>
            <a:ext cx="1507733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84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5000" dirty="0" smtClean="0"/>
              <a:t>Stadsdiensten</a:t>
            </a:r>
            <a:endParaRPr lang="nl-BE" sz="50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nl-BE" dirty="0" smtClean="0"/>
              <a:t>Opvolging </a:t>
            </a:r>
            <a:r>
              <a:rPr lang="nl-BE" dirty="0" smtClean="0"/>
              <a:t>van </a:t>
            </a:r>
            <a:r>
              <a:rPr lang="nl-BE" dirty="0" smtClean="0"/>
              <a:t>meldingen </a:t>
            </a:r>
            <a:endParaRPr lang="nl-BE" dirty="0" smtClean="0"/>
          </a:p>
          <a:p>
            <a:r>
              <a:rPr lang="nl-BE" dirty="0" smtClean="0"/>
              <a:t>Opvolging van onderhoud</a:t>
            </a:r>
          </a:p>
          <a:p>
            <a:r>
              <a:rPr lang="nl-BE" dirty="0" smtClean="0"/>
              <a:t>Een luisterend oor bij overlast </a:t>
            </a:r>
          </a:p>
          <a:p>
            <a:r>
              <a:rPr lang="nl-BE" dirty="0" smtClean="0"/>
              <a:t>Zoeken naar een goede oplossing</a:t>
            </a:r>
          </a:p>
          <a:p>
            <a:r>
              <a:rPr lang="nl-BE" dirty="0" smtClean="0"/>
              <a:t>Inspraakmogelijkheid </a:t>
            </a:r>
          </a:p>
          <a:p>
            <a:r>
              <a:rPr lang="nl-BE" dirty="0"/>
              <a:t>O</a:t>
            </a:r>
            <a:r>
              <a:rPr lang="nl-BE" dirty="0" smtClean="0"/>
              <a:t>verlegmomenten </a:t>
            </a:r>
          </a:p>
          <a:p>
            <a:r>
              <a:rPr lang="nl-BE" dirty="0" smtClean="0"/>
              <a:t>Ondersteuning bij activiteiten/acties</a:t>
            </a:r>
            <a:endParaRPr lang="nl-BE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128" y="6021288"/>
            <a:ext cx="1507733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5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5000" dirty="0" smtClean="0"/>
              <a:t>Methodiek: </a:t>
            </a:r>
            <a:r>
              <a:rPr lang="nl-BE" sz="5000" dirty="0" err="1" smtClean="0"/>
              <a:t>Picto</a:t>
            </a:r>
            <a:r>
              <a:rPr lang="nl-BE" sz="5000" dirty="0" smtClean="0"/>
              <a:t> Play</a:t>
            </a:r>
            <a:endParaRPr lang="nl-BE" sz="50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612648" y="1525488"/>
            <a:ext cx="8153400" cy="5332512"/>
          </a:xfrm>
        </p:spPr>
        <p:txBody>
          <a:bodyPr>
            <a:normAutofit/>
          </a:bodyPr>
          <a:lstStyle/>
          <a:p>
            <a:r>
              <a:rPr lang="nl-BE" sz="2500" dirty="0" smtClean="0"/>
              <a:t>2 groepsbegeleiders</a:t>
            </a:r>
            <a:endParaRPr lang="nl-BE" sz="2500" dirty="0" smtClean="0"/>
          </a:p>
          <a:p>
            <a:r>
              <a:rPr lang="nl-BE" sz="2500" dirty="0" smtClean="0"/>
              <a:t>Knippen en leren kennen van de iconen</a:t>
            </a:r>
          </a:p>
          <a:p>
            <a:r>
              <a:rPr lang="nl-BE" sz="2500" dirty="0" smtClean="0"/>
              <a:t>Iconen plaatsen op het grondplan</a:t>
            </a:r>
          </a:p>
          <a:p>
            <a:pPr lvl="1"/>
            <a:r>
              <a:rPr lang="nl-BE" sz="2500" dirty="0" smtClean="0"/>
              <a:t>Rekening houden met budget (totaal €30.000):</a:t>
            </a:r>
          </a:p>
          <a:p>
            <a:pPr lvl="2"/>
            <a:r>
              <a:rPr lang="nl-BE" sz="2500" dirty="0" smtClean="0"/>
              <a:t>• = €1 - €500</a:t>
            </a:r>
          </a:p>
          <a:p>
            <a:pPr lvl="2"/>
            <a:r>
              <a:rPr lang="nl-BE" sz="2500" dirty="0" smtClean="0"/>
              <a:t>•• = €1000 - €2500</a:t>
            </a:r>
          </a:p>
          <a:p>
            <a:pPr lvl="2"/>
            <a:r>
              <a:rPr lang="nl-BE" sz="2500" dirty="0" smtClean="0"/>
              <a:t>••• = €2500 - €7500</a:t>
            </a:r>
          </a:p>
          <a:p>
            <a:pPr lvl="2"/>
            <a:r>
              <a:rPr lang="nl-BE" sz="2500" dirty="0" smtClean="0"/>
              <a:t>•••• = €7500 - €15000</a:t>
            </a:r>
            <a:endParaRPr lang="nl-BE" sz="2500" dirty="0" smtClean="0"/>
          </a:p>
          <a:p>
            <a:pPr lvl="1"/>
            <a:r>
              <a:rPr lang="nl-BE" sz="2500" dirty="0" smtClean="0"/>
              <a:t>Iconen combineren kan/mag</a:t>
            </a:r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Font typeface="Wingdings"/>
              <a:buChar char=""/>
            </a:pPr>
            <a:r>
              <a:rPr lang="nl-BE" sz="2500" dirty="0" smtClean="0"/>
              <a:t>Voorstellen en feedback</a:t>
            </a:r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Font typeface="Wingdings"/>
              <a:buChar char=""/>
            </a:pPr>
            <a:r>
              <a:rPr lang="nl-BE" sz="2500" dirty="0" smtClean="0"/>
              <a:t>Vormen gemeenschappelijk voorstel</a:t>
            </a:r>
            <a:endParaRPr lang="nl-BE" sz="2500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128" y="6021288"/>
            <a:ext cx="1507733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06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5000" dirty="0" smtClean="0"/>
              <a:t>Vragen/opmerkingen?</a:t>
            </a:r>
            <a:endParaRPr lang="nl-BE" sz="50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614865" y="1525488"/>
            <a:ext cx="8581996" cy="5215880"/>
          </a:xfrm>
        </p:spPr>
        <p:txBody>
          <a:bodyPr>
            <a:noAutofit/>
          </a:bodyPr>
          <a:lstStyle/>
          <a:p>
            <a:pPr marL="0" lvl="2" indent="0" algn="ctr">
              <a:spcBef>
                <a:spcPts val="700"/>
              </a:spcBef>
              <a:buSzPct val="60000"/>
              <a:buNone/>
            </a:pPr>
            <a:r>
              <a:rPr lang="nl-BE" sz="5000" dirty="0" smtClean="0"/>
              <a:t>Jeugddienst Deinze</a:t>
            </a:r>
            <a:endParaRPr lang="nl-BE" sz="5000" dirty="0" smtClean="0"/>
          </a:p>
          <a:p>
            <a:pPr marL="0" lvl="2" indent="0">
              <a:spcBef>
                <a:spcPts val="700"/>
              </a:spcBef>
              <a:buSzPct val="60000"/>
              <a:buNone/>
            </a:pPr>
            <a:r>
              <a:rPr lang="nl-BE" sz="5000" dirty="0" smtClean="0"/>
              <a:t>Jolien </a:t>
            </a:r>
            <a:r>
              <a:rPr lang="nl-BE" sz="5000" dirty="0" smtClean="0"/>
              <a:t>De </a:t>
            </a:r>
            <a:r>
              <a:rPr lang="nl-BE" sz="5000" dirty="0" smtClean="0"/>
              <a:t>Wispelaere</a:t>
            </a:r>
          </a:p>
          <a:p>
            <a:pPr marL="0" lvl="2" indent="0">
              <a:spcBef>
                <a:spcPts val="700"/>
              </a:spcBef>
              <a:buSzPct val="60000"/>
              <a:buNone/>
            </a:pPr>
            <a:r>
              <a:rPr lang="nl-BE" sz="5000" dirty="0"/>
              <a:t>Laurens Meheus</a:t>
            </a:r>
            <a:endParaRPr lang="nl-BE" sz="5000" dirty="0">
              <a:hlinkClick r:id="rId2"/>
            </a:endParaRPr>
          </a:p>
          <a:p>
            <a:pPr marL="0" lvl="2" indent="0">
              <a:spcBef>
                <a:spcPts val="700"/>
              </a:spcBef>
              <a:buSzPct val="60000"/>
              <a:buNone/>
            </a:pPr>
            <a:r>
              <a:rPr lang="nl-BE" sz="5000" dirty="0" smtClean="0"/>
              <a:t>Willem-Jan </a:t>
            </a:r>
            <a:r>
              <a:rPr lang="nl-BE" sz="5000" dirty="0"/>
              <a:t>Langaskens</a:t>
            </a:r>
          </a:p>
          <a:p>
            <a:pPr marL="0" lvl="2" indent="0">
              <a:spcBef>
                <a:spcPts val="700"/>
              </a:spcBef>
              <a:buSzPct val="60000"/>
              <a:buNone/>
            </a:pPr>
            <a:r>
              <a:rPr lang="nl-BE" sz="5000" dirty="0" smtClean="0"/>
              <a:t>jeugddienst@deinze.be</a:t>
            </a:r>
            <a:endParaRPr lang="nl-BE" sz="5000" dirty="0"/>
          </a:p>
          <a:p>
            <a:pPr marL="0" lvl="2" indent="0">
              <a:spcBef>
                <a:spcPts val="700"/>
              </a:spcBef>
              <a:buSzPct val="60000"/>
              <a:buNone/>
            </a:pPr>
            <a:r>
              <a:rPr lang="nl-BE" sz="5000" dirty="0" smtClean="0"/>
              <a:t>09 </a:t>
            </a:r>
            <a:r>
              <a:rPr lang="nl-BE" sz="5000" dirty="0"/>
              <a:t>381 </a:t>
            </a:r>
            <a:r>
              <a:rPr lang="nl-BE" sz="5000" dirty="0" smtClean="0"/>
              <a:t>86 </a:t>
            </a:r>
            <a:r>
              <a:rPr lang="nl-BE" sz="5000" dirty="0" smtClean="0"/>
              <a:t>65</a:t>
            </a:r>
            <a:endParaRPr lang="nl-BE" sz="5000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128" y="6021288"/>
            <a:ext cx="1507733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85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5000" dirty="0" smtClean="0"/>
              <a:t>Programma</a:t>
            </a:r>
            <a:endParaRPr lang="nl-BE" sz="5000" dirty="0" smtClean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612648" y="1484784"/>
            <a:ext cx="8153400" cy="4752528"/>
          </a:xfrm>
        </p:spPr>
        <p:txBody>
          <a:bodyPr>
            <a:normAutofit lnSpcReduction="10000"/>
          </a:bodyPr>
          <a:lstStyle/>
          <a:p>
            <a:r>
              <a:rPr lang="nl-BE" sz="2500" dirty="0" smtClean="0"/>
              <a:t>Welkomstwoord en algemene intro</a:t>
            </a:r>
          </a:p>
          <a:p>
            <a:pPr marL="0" indent="0">
              <a:buNone/>
            </a:pPr>
            <a:endParaRPr lang="nl-BE" sz="2500" dirty="0" smtClean="0"/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nl-BE" sz="2500" dirty="0" smtClean="0"/>
              <a:t>Info: (buiten)spelen (in Deinze)</a:t>
            </a:r>
            <a:endParaRPr lang="nl-BE" sz="2500" dirty="0"/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nl-BE" sz="2500" dirty="0" smtClean="0"/>
              <a:t>Info: Speelpleinen in Deinze</a:t>
            </a:r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nl-BE" sz="2500" dirty="0" smtClean="0"/>
              <a:t>Info: Projecten 2020</a:t>
            </a:r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nl-BE" sz="2500" dirty="0" smtClean="0"/>
              <a:t>Info: Reglement borden</a:t>
            </a:r>
            <a:endParaRPr lang="nl-BE" sz="2500" dirty="0"/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nl-BE" sz="2500" dirty="0" smtClean="0"/>
              <a:t>Info: Meter- en peterschap</a:t>
            </a:r>
          </a:p>
          <a:p>
            <a:pPr marL="0" lvl="1" indent="0">
              <a:spcBef>
                <a:spcPts val="700"/>
              </a:spcBef>
              <a:buClr>
                <a:schemeClr val="accent2"/>
              </a:buClr>
              <a:buSzPct val="60000"/>
              <a:buNone/>
            </a:pPr>
            <a:endParaRPr lang="nl-BE" sz="2500" dirty="0"/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nl-BE" sz="2500" dirty="0" smtClean="0"/>
              <a:t>Participatieoefening</a:t>
            </a:r>
          </a:p>
          <a:p>
            <a:pPr marL="0" lvl="1" indent="0">
              <a:spcBef>
                <a:spcPts val="700"/>
              </a:spcBef>
              <a:buClr>
                <a:schemeClr val="accent2"/>
              </a:buClr>
              <a:buSzPct val="60000"/>
              <a:buNone/>
            </a:pPr>
            <a:endParaRPr lang="nl-BE" sz="2500" dirty="0" smtClean="0"/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nl-BE" sz="2500" dirty="0" smtClean="0"/>
              <a:t>Afsluiter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128" y="6021288"/>
            <a:ext cx="1507733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29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5000" dirty="0" smtClean="0"/>
              <a:t>Spelen is…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612648" y="2028828"/>
            <a:ext cx="8153400" cy="3992460"/>
          </a:xfrm>
        </p:spPr>
        <p:txBody>
          <a:bodyPr/>
          <a:lstStyle/>
          <a:p>
            <a:r>
              <a:rPr lang="nl-BE" sz="2500" dirty="0"/>
              <a:t>E</a:t>
            </a:r>
            <a:r>
              <a:rPr lang="nl-BE" sz="2500" dirty="0" smtClean="0"/>
              <a:t>en basisrecht van kinderen </a:t>
            </a:r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nl-BE" sz="2500" dirty="0"/>
              <a:t>G</a:t>
            </a:r>
            <a:r>
              <a:rPr lang="nl-BE" sz="2500" dirty="0" smtClean="0"/>
              <a:t>ezond, zeker wanneer het buiten gebeurt</a:t>
            </a:r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nl-BE" sz="2500" dirty="0" smtClean="0"/>
              <a:t>Goed voor de sociale, cognitieve en motorische </a:t>
            </a:r>
            <a:r>
              <a:rPr lang="nl-BE" sz="2500" dirty="0" smtClean="0"/>
              <a:t>ontwikkeling</a:t>
            </a:r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nl-BE" sz="2500" dirty="0" smtClean="0"/>
              <a:t>Buiten spelen =</a:t>
            </a:r>
          </a:p>
          <a:p>
            <a:pPr marL="594360" lvl="2" indent="-320040">
              <a:spcBef>
                <a:spcPts val="700"/>
              </a:spcBef>
              <a:buSzPct val="60000"/>
              <a:buFont typeface="Wingdings"/>
              <a:buChar char=""/>
            </a:pPr>
            <a:r>
              <a:rPr lang="nl-BE" sz="2000" dirty="0" smtClean="0"/>
              <a:t>Leren inschatten, leren omgaan </a:t>
            </a:r>
            <a:r>
              <a:rPr lang="nl-BE" sz="2000" dirty="0" smtClean="0"/>
              <a:t>met </a:t>
            </a:r>
            <a:r>
              <a:rPr lang="nl-BE" sz="2000" dirty="0" smtClean="0"/>
              <a:t>risico’s</a:t>
            </a:r>
          </a:p>
          <a:p>
            <a:pPr marL="594360" lvl="2" indent="-320040">
              <a:spcBef>
                <a:spcPts val="700"/>
              </a:spcBef>
              <a:buSzPct val="60000"/>
              <a:buFont typeface="Wingdings"/>
              <a:buChar char=""/>
            </a:pPr>
            <a:r>
              <a:rPr lang="nl-BE" sz="2000" dirty="0" smtClean="0"/>
              <a:t>De omgeving leren kennen</a:t>
            </a:r>
            <a:endParaRPr lang="nl-BE" sz="2000" dirty="0" smtClean="0"/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endParaRPr lang="nl-BE" sz="2900" dirty="0" smtClean="0"/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endParaRPr lang="nl-BE" sz="2900" dirty="0" smtClean="0"/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endParaRPr lang="nl-BE" sz="2900" dirty="0" smtClean="0"/>
          </a:p>
          <a:p>
            <a:pPr lvl="1">
              <a:buNone/>
            </a:pPr>
            <a:endParaRPr lang="nl-BE" sz="2400" dirty="0" smtClean="0"/>
          </a:p>
          <a:p>
            <a:pPr lvl="1">
              <a:buNone/>
            </a:pPr>
            <a:endParaRPr lang="nl-BE" sz="2400" dirty="0" smtClean="0"/>
          </a:p>
          <a:p>
            <a:pPr lvl="1"/>
            <a:endParaRPr lang="nl-BE" sz="2400" dirty="0" smtClean="0"/>
          </a:p>
          <a:p>
            <a:pPr lvl="1"/>
            <a:endParaRPr lang="nl-BE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128" y="6021288"/>
            <a:ext cx="1507733" cy="5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5000" dirty="0" smtClean="0"/>
              <a:t>In Deinze…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612648" y="2028828"/>
            <a:ext cx="8153400" cy="3992460"/>
          </a:xfrm>
        </p:spPr>
        <p:txBody>
          <a:bodyPr/>
          <a:lstStyle/>
          <a:p>
            <a:r>
              <a:rPr lang="nl-BE" dirty="0"/>
              <a:t>S</a:t>
            </a:r>
            <a:r>
              <a:rPr lang="nl-BE" dirty="0" smtClean="0"/>
              <a:t>pelen kinderen in de openbare ruimte</a:t>
            </a:r>
            <a:endParaRPr lang="nl-BE" sz="2800" dirty="0" smtClean="0"/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nl-BE" sz="2900" dirty="0" smtClean="0"/>
              <a:t>Spelen kinderen in het groen</a:t>
            </a:r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nl-BE" sz="2900" dirty="0" smtClean="0"/>
              <a:t>Is spelen geen overlast</a:t>
            </a:r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nl-BE" sz="2900" dirty="0" smtClean="0"/>
              <a:t>Is er voldoende speelruimte voor het jeugdwerk</a:t>
            </a:r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nl-BE" sz="2900" dirty="0"/>
              <a:t>C</a:t>
            </a:r>
            <a:r>
              <a:rPr lang="nl-BE" sz="2900" dirty="0" smtClean="0"/>
              <a:t>reëert het beleid een verdraagzaam klimaat t.a.v. spelende kinderen</a:t>
            </a:r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nl-BE" sz="2900" dirty="0" smtClean="0"/>
              <a:t>Ontwerpen </a:t>
            </a:r>
            <a:r>
              <a:rPr lang="nl-BE" sz="2900" dirty="0" smtClean="0"/>
              <a:t>inwoners</a:t>
            </a:r>
            <a:r>
              <a:rPr lang="nl-BE" sz="2900" dirty="0" smtClean="0"/>
              <a:t> </a:t>
            </a:r>
            <a:r>
              <a:rPr lang="nl-BE" sz="2900" dirty="0" smtClean="0"/>
              <a:t>mee de openbare ruimte</a:t>
            </a:r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endParaRPr lang="nl-BE" sz="2900" dirty="0" smtClean="0"/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endParaRPr lang="nl-BE" sz="2900" dirty="0" smtClean="0"/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endParaRPr lang="nl-BE" sz="2900" dirty="0" smtClean="0"/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endParaRPr lang="nl-BE" sz="2900" dirty="0" smtClean="0"/>
          </a:p>
          <a:p>
            <a:pPr lvl="1">
              <a:buNone/>
            </a:pPr>
            <a:endParaRPr lang="nl-BE" sz="2400" dirty="0" smtClean="0"/>
          </a:p>
          <a:p>
            <a:pPr lvl="1">
              <a:buNone/>
            </a:pPr>
            <a:endParaRPr lang="nl-BE" sz="2400" dirty="0" smtClean="0"/>
          </a:p>
          <a:p>
            <a:pPr lvl="1"/>
            <a:endParaRPr lang="nl-BE" sz="2400" dirty="0" smtClean="0"/>
          </a:p>
          <a:p>
            <a:pPr lvl="1"/>
            <a:endParaRPr lang="nl-BE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01517">
            <a:off x="4501834" y="776016"/>
            <a:ext cx="4257054" cy="1138762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128" y="6021288"/>
            <a:ext cx="1507733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03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5000" dirty="0" smtClean="0"/>
              <a:t>Speelpleinen in Deinze</a:t>
            </a:r>
            <a:endParaRPr lang="nl-BE" sz="5000" dirty="0" smtClean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612648" y="2028828"/>
            <a:ext cx="8153400" cy="4064468"/>
          </a:xfrm>
        </p:spPr>
        <p:txBody>
          <a:bodyPr>
            <a:normAutofit/>
          </a:bodyPr>
          <a:lstStyle/>
          <a:p>
            <a:r>
              <a:rPr lang="nl-BE" sz="2500" dirty="0" smtClean="0"/>
              <a:t>Ca. 40</a:t>
            </a:r>
            <a:r>
              <a:rPr lang="nl-BE" sz="2500" dirty="0" smtClean="0"/>
              <a:t> </a:t>
            </a:r>
            <a:r>
              <a:rPr lang="nl-BE" sz="2500" dirty="0" smtClean="0"/>
              <a:t>grote en kleine speelterreinen</a:t>
            </a:r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nl-BE" sz="2500" dirty="0" smtClean="0"/>
              <a:t>Verspreid over alle </a:t>
            </a:r>
            <a:r>
              <a:rPr lang="nl-BE" sz="2500" dirty="0" smtClean="0"/>
              <a:t>deelgemeenten</a:t>
            </a:r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nl-BE" sz="2500" dirty="0" smtClean="0"/>
              <a:t>Aantal groeit jaar na jaar</a:t>
            </a:r>
            <a:endParaRPr lang="nl-BE" sz="2500" dirty="0" smtClean="0"/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nl-BE" sz="2500" dirty="0" smtClean="0"/>
              <a:t>Speelpleingids</a:t>
            </a:r>
            <a:endParaRPr lang="nl-BE" sz="2500" dirty="0" smtClean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128" y="6021288"/>
            <a:ext cx="1507733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81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5000" dirty="0" smtClean="0"/>
              <a:t>Onderhoud vanuit de stad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612648" y="1772816"/>
            <a:ext cx="8153400" cy="4496516"/>
          </a:xfrm>
        </p:spPr>
        <p:txBody>
          <a:bodyPr>
            <a:noAutofit/>
          </a:bodyPr>
          <a:lstStyle/>
          <a:p>
            <a:r>
              <a:rPr lang="nl-BE" sz="2500" dirty="0"/>
              <a:t>J</a:t>
            </a:r>
            <a:r>
              <a:rPr lang="nl-BE" sz="2500" dirty="0" smtClean="0"/>
              <a:t>eugddienst coördineert onderhoud</a:t>
            </a:r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nl-BE" sz="2500" dirty="0"/>
              <a:t>T</a:t>
            </a:r>
            <a:r>
              <a:rPr lang="nl-BE" sz="2500" dirty="0" smtClean="0"/>
              <a:t>weejaarlijks risicoanalyse voor alle terreinen</a:t>
            </a:r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nl-BE" sz="2500" dirty="0" smtClean="0"/>
              <a:t>Risico’s en defecten:</a:t>
            </a:r>
          </a:p>
          <a:p>
            <a:pPr marL="594360" lvl="2" indent="-320040">
              <a:spcBef>
                <a:spcPts val="700"/>
              </a:spcBef>
              <a:buSzPct val="60000"/>
              <a:buFont typeface="Wingdings"/>
              <a:buChar char=""/>
            </a:pPr>
            <a:r>
              <a:rPr lang="nl-BE" sz="2500" dirty="0" smtClean="0"/>
              <a:t>Werkopdrachten voor dienst patrimonium</a:t>
            </a:r>
          </a:p>
          <a:p>
            <a:pPr marL="594360" lvl="2" indent="-320040">
              <a:spcBef>
                <a:spcPts val="700"/>
              </a:spcBef>
              <a:buSzPct val="60000"/>
              <a:buFont typeface="Wingdings"/>
              <a:buChar char=""/>
            </a:pPr>
            <a:r>
              <a:rPr lang="nl-BE" sz="2500" dirty="0" smtClean="0"/>
              <a:t>Werkopdrachten voor leveranciers speeltoestellen</a:t>
            </a:r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nl-BE" sz="2500" dirty="0" smtClean="0"/>
              <a:t>Onderhoud groenzones en omheining</a:t>
            </a:r>
          </a:p>
          <a:p>
            <a:pPr marL="594360" lvl="2" indent="-320040">
              <a:spcBef>
                <a:spcPts val="700"/>
              </a:spcBef>
              <a:buSzPct val="60000"/>
              <a:buFont typeface="Wingdings"/>
              <a:buChar char=""/>
            </a:pPr>
            <a:r>
              <a:rPr lang="nl-BE" sz="2500" dirty="0" smtClean="0"/>
              <a:t>Werkopdrachten groendienst</a:t>
            </a:r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Font typeface="Wingdings"/>
              <a:buChar char=""/>
            </a:pPr>
            <a:r>
              <a:rPr lang="nl-BE" sz="2500" dirty="0"/>
              <a:t>J</a:t>
            </a:r>
            <a:r>
              <a:rPr lang="nl-BE" sz="2500" dirty="0" smtClean="0"/>
              <a:t>aarlijks </a:t>
            </a:r>
            <a:r>
              <a:rPr lang="nl-BE" sz="2500" dirty="0" smtClean="0"/>
              <a:t>onderhoud door externe </a:t>
            </a:r>
            <a:r>
              <a:rPr lang="nl-BE" sz="2500" dirty="0" smtClean="0"/>
              <a:t>firma</a:t>
            </a:r>
            <a:endParaRPr lang="nl-BE" sz="2500" dirty="0" smtClean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128" y="6021288"/>
            <a:ext cx="1507733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90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5000" dirty="0" smtClean="0"/>
              <a:t>Projecten </a:t>
            </a:r>
            <a:r>
              <a:rPr lang="nl-BE" sz="5000" dirty="0" smtClean="0"/>
              <a:t>2020</a:t>
            </a:r>
            <a:endParaRPr lang="nl-BE" sz="50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612648" y="1988840"/>
            <a:ext cx="8153400" cy="4824536"/>
          </a:xfrm>
        </p:spPr>
        <p:txBody>
          <a:bodyPr>
            <a:noAutofit/>
          </a:bodyPr>
          <a:lstStyle/>
          <a:p>
            <a:r>
              <a:rPr lang="nl-BE" sz="2500" dirty="0" smtClean="0"/>
              <a:t>Reeds gegund: vernieuwing P. </a:t>
            </a:r>
            <a:r>
              <a:rPr lang="nl-BE" sz="2500" dirty="0" err="1" smtClean="0"/>
              <a:t>Cocquytstraat</a:t>
            </a:r>
            <a:r>
              <a:rPr lang="nl-BE" sz="2500" dirty="0" smtClean="0"/>
              <a:t> </a:t>
            </a:r>
            <a:r>
              <a:rPr lang="nl-BE" sz="2500" dirty="0" err="1" smtClean="0"/>
              <a:t>Landegem</a:t>
            </a:r>
            <a:endParaRPr lang="nl-BE" sz="2500" dirty="0" smtClean="0"/>
          </a:p>
          <a:p>
            <a:r>
              <a:rPr lang="nl-BE" sz="2500" dirty="0" smtClean="0"/>
              <a:t>Fase 1:</a:t>
            </a:r>
          </a:p>
          <a:p>
            <a:pPr lvl="1"/>
            <a:r>
              <a:rPr lang="nl-BE" sz="2500" dirty="0" smtClean="0"/>
              <a:t>Gunning in maart 2020:</a:t>
            </a:r>
            <a:endParaRPr lang="nl-BE" sz="2500" dirty="0"/>
          </a:p>
          <a:p>
            <a:pPr lvl="2"/>
            <a:r>
              <a:rPr lang="nl-BE" sz="2000" dirty="0" smtClean="0"/>
              <a:t>Oude Hofstraat in </a:t>
            </a:r>
            <a:r>
              <a:rPr lang="nl-BE" sz="2000" dirty="0" err="1" smtClean="0"/>
              <a:t>Vosselare</a:t>
            </a:r>
            <a:r>
              <a:rPr lang="nl-BE" sz="2000" dirty="0" smtClean="0"/>
              <a:t>: vernieuwing</a:t>
            </a:r>
          </a:p>
          <a:p>
            <a:pPr lvl="2"/>
            <a:r>
              <a:rPr lang="nl-BE" sz="2000" dirty="0" err="1" smtClean="0"/>
              <a:t>Kerselare</a:t>
            </a:r>
            <a:r>
              <a:rPr lang="nl-BE" sz="2000" dirty="0" smtClean="0"/>
              <a:t> in </a:t>
            </a:r>
            <a:r>
              <a:rPr lang="nl-BE" sz="2000" dirty="0" err="1" smtClean="0"/>
              <a:t>Merendree</a:t>
            </a:r>
            <a:r>
              <a:rPr lang="nl-BE" sz="2000" dirty="0" smtClean="0"/>
              <a:t>: nieuw</a:t>
            </a:r>
          </a:p>
          <a:p>
            <a:pPr lvl="2"/>
            <a:r>
              <a:rPr lang="nl-BE" sz="2000" dirty="0" smtClean="0"/>
              <a:t>Vierhekkens in </a:t>
            </a:r>
            <a:r>
              <a:rPr lang="nl-BE" sz="2000" dirty="0" err="1" smtClean="0"/>
              <a:t>Landegem</a:t>
            </a:r>
            <a:r>
              <a:rPr lang="nl-BE" sz="2000" dirty="0" smtClean="0"/>
              <a:t>: nieuw</a:t>
            </a:r>
            <a:endParaRPr lang="nl-BE" sz="2000" dirty="0"/>
          </a:p>
          <a:p>
            <a:pPr lvl="2"/>
            <a:r>
              <a:rPr lang="nl-BE" sz="2000" dirty="0" err="1" smtClean="0"/>
              <a:t>Nieuwgoedlaan</a:t>
            </a:r>
            <a:r>
              <a:rPr lang="nl-BE" sz="2000" dirty="0" smtClean="0"/>
              <a:t> </a:t>
            </a:r>
            <a:r>
              <a:rPr lang="nl-BE" sz="2000" dirty="0"/>
              <a:t>in </a:t>
            </a:r>
            <a:r>
              <a:rPr lang="nl-BE" sz="2000" dirty="0" err="1"/>
              <a:t>Petegem</a:t>
            </a:r>
            <a:r>
              <a:rPr lang="nl-BE" sz="2000" dirty="0" smtClean="0"/>
              <a:t>:</a:t>
            </a:r>
            <a:r>
              <a:rPr lang="nl-BE" sz="2000" dirty="0"/>
              <a:t> </a:t>
            </a:r>
            <a:r>
              <a:rPr lang="nl-BE" sz="2000" dirty="0" smtClean="0"/>
              <a:t>nieuw </a:t>
            </a:r>
            <a:r>
              <a:rPr lang="nl-BE" sz="2000" dirty="0"/>
              <a:t>toestel voor 8 -tot </a:t>
            </a:r>
            <a:r>
              <a:rPr lang="nl-BE" sz="2000" dirty="0" smtClean="0"/>
              <a:t>12-jarigen</a:t>
            </a:r>
          </a:p>
          <a:p>
            <a:pPr lvl="2"/>
            <a:r>
              <a:rPr lang="nl-BE" sz="2000" dirty="0" smtClean="0"/>
              <a:t>Nieuwe </a:t>
            </a:r>
            <a:r>
              <a:rPr lang="nl-BE" sz="2000" dirty="0"/>
              <a:t>Zijde in </a:t>
            </a:r>
            <a:r>
              <a:rPr lang="nl-BE" sz="2000" dirty="0" err="1"/>
              <a:t>Petegem</a:t>
            </a:r>
            <a:r>
              <a:rPr lang="nl-BE" sz="2000" dirty="0" smtClean="0"/>
              <a:t>: </a:t>
            </a:r>
            <a:r>
              <a:rPr lang="nl-BE" sz="2000" dirty="0"/>
              <a:t>nieuw </a:t>
            </a:r>
            <a:r>
              <a:rPr lang="nl-BE" sz="2000" dirty="0" smtClean="0"/>
              <a:t>toestel </a:t>
            </a:r>
            <a:r>
              <a:rPr lang="nl-BE" sz="2000" dirty="0"/>
              <a:t>voor 8 -tot 12-jarigen</a:t>
            </a:r>
          </a:p>
          <a:p>
            <a:pPr lvl="2"/>
            <a:endParaRPr lang="nl-BE" sz="2000" dirty="0" smtClean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128" y="6021288"/>
            <a:ext cx="1507733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14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5000" dirty="0" smtClean="0"/>
              <a:t>Projecten </a:t>
            </a:r>
            <a:r>
              <a:rPr lang="nl-BE" sz="5000" dirty="0" smtClean="0"/>
              <a:t>2020</a:t>
            </a:r>
            <a:endParaRPr lang="nl-BE" sz="50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612648" y="1988840"/>
            <a:ext cx="8153400" cy="4824536"/>
          </a:xfrm>
        </p:spPr>
        <p:txBody>
          <a:bodyPr>
            <a:noAutofit/>
          </a:bodyPr>
          <a:lstStyle/>
          <a:p>
            <a:r>
              <a:rPr lang="nl-BE" sz="2500" dirty="0" smtClean="0"/>
              <a:t>Fase 2:</a:t>
            </a:r>
          </a:p>
          <a:p>
            <a:pPr lvl="1"/>
            <a:r>
              <a:rPr lang="nl-BE" sz="2500" dirty="0" smtClean="0"/>
              <a:t>Gunning later in 2020:</a:t>
            </a:r>
          </a:p>
          <a:p>
            <a:pPr lvl="2"/>
            <a:r>
              <a:rPr lang="nl-BE" sz="2000" dirty="0" err="1" smtClean="0"/>
              <a:t>Baarsstraat</a:t>
            </a:r>
            <a:r>
              <a:rPr lang="nl-BE" sz="2000" dirty="0" smtClean="0"/>
              <a:t> </a:t>
            </a:r>
            <a:r>
              <a:rPr lang="nl-BE" sz="2000" dirty="0"/>
              <a:t>in </a:t>
            </a:r>
            <a:r>
              <a:rPr lang="nl-BE" sz="2000" dirty="0" err="1"/>
              <a:t>Astene</a:t>
            </a:r>
            <a:r>
              <a:rPr lang="nl-BE" sz="2000" dirty="0" smtClean="0"/>
              <a:t>:</a:t>
            </a:r>
            <a:r>
              <a:rPr lang="nl-BE" sz="2000" dirty="0"/>
              <a:t> </a:t>
            </a:r>
            <a:r>
              <a:rPr lang="nl-BE" sz="2000" dirty="0" smtClean="0"/>
              <a:t>(enkel </a:t>
            </a:r>
            <a:r>
              <a:rPr lang="nl-BE" sz="2000" dirty="0"/>
              <a:t>indien </a:t>
            </a:r>
            <a:r>
              <a:rPr lang="nl-BE" sz="2000" dirty="0" smtClean="0"/>
              <a:t>budget) zandbak </a:t>
            </a:r>
            <a:r>
              <a:rPr lang="nl-BE" sz="2000" dirty="0"/>
              <a:t>en </a:t>
            </a:r>
            <a:r>
              <a:rPr lang="nl-BE" sz="2000" dirty="0" smtClean="0"/>
              <a:t>schommel</a:t>
            </a:r>
          </a:p>
          <a:p>
            <a:pPr lvl="2"/>
            <a:r>
              <a:rPr lang="nl-BE" sz="2000" dirty="0" smtClean="0"/>
              <a:t>Blekerij in Zeveren: totale vernieuwing</a:t>
            </a:r>
          </a:p>
          <a:p>
            <a:pPr lvl="2"/>
            <a:r>
              <a:rPr lang="nl-BE" sz="2000" dirty="0" smtClean="0"/>
              <a:t>Sporthal Oostbroek in Nevele: nieuw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128" y="6021288"/>
            <a:ext cx="1507733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48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5000" dirty="0" smtClean="0"/>
              <a:t>Reglement borden</a:t>
            </a:r>
            <a:endParaRPr lang="nl-BE" sz="50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nl-BE" dirty="0" smtClean="0"/>
              <a:t>Nieuwe reglementborden op alle </a:t>
            </a:r>
            <a:r>
              <a:rPr lang="nl-BE" dirty="0" smtClean="0"/>
              <a:t>speelpleintjes</a:t>
            </a:r>
            <a:endParaRPr lang="nl-BE" dirty="0" smtClean="0"/>
          </a:p>
          <a:p>
            <a:pPr marL="0" indent="0">
              <a:buNone/>
            </a:pPr>
            <a:endParaRPr lang="nl-BE" dirty="0" smtClean="0"/>
          </a:p>
          <a:p>
            <a:endParaRPr lang="nl-BE" dirty="0"/>
          </a:p>
          <a:p>
            <a:pPr marL="0" indent="0">
              <a:buNone/>
            </a:pPr>
            <a:endParaRPr lang="nl-BE" dirty="0" smtClean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 smtClean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8921" y="2151288"/>
            <a:ext cx="6220854" cy="41400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8315" y="6096000"/>
            <a:ext cx="1507733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94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an">
  <a:themeElements>
    <a:clrScheme name="Media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1038</TotalTime>
  <Words>438</Words>
  <Application>Microsoft Office PowerPoint</Application>
  <PresentationFormat>Diavoorstelling (4:3)</PresentationFormat>
  <Paragraphs>120</Paragraphs>
  <Slides>14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9" baseType="lpstr">
      <vt:lpstr>Calibri</vt:lpstr>
      <vt:lpstr>Tw Cen MT</vt:lpstr>
      <vt:lpstr>Wingdings</vt:lpstr>
      <vt:lpstr>Wingdings 2</vt:lpstr>
      <vt:lpstr>Mediaan</vt:lpstr>
      <vt:lpstr>PowerPoint-presentatie</vt:lpstr>
      <vt:lpstr>Programma</vt:lpstr>
      <vt:lpstr>Spelen is…</vt:lpstr>
      <vt:lpstr>In Deinze…</vt:lpstr>
      <vt:lpstr>Speelpleinen in Deinze</vt:lpstr>
      <vt:lpstr>Onderhoud vanuit de stad</vt:lpstr>
      <vt:lpstr>Projecten 2020</vt:lpstr>
      <vt:lpstr>Projecten 2020</vt:lpstr>
      <vt:lpstr>Reglement borden</vt:lpstr>
      <vt:lpstr>Meter- en peterschap</vt:lpstr>
      <vt:lpstr>Meter- en peterschap</vt:lpstr>
      <vt:lpstr>Stadsdiensten</vt:lpstr>
      <vt:lpstr>Methodiek: Picto Play</vt:lpstr>
      <vt:lpstr>Vragen/opmerkingen?</vt:lpstr>
    </vt:vector>
  </TitlesOfParts>
  <Company>Stad Deinze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Resultaten participatiemoment 5/11/2012</dc:title>
  <dc:creator>GIS02</dc:creator>
  <cp:lastModifiedBy>Langaskens Willem-Jan</cp:lastModifiedBy>
  <cp:revision>123</cp:revision>
  <dcterms:created xsi:type="dcterms:W3CDTF">2013-08-29T09:56:02Z</dcterms:created>
  <dcterms:modified xsi:type="dcterms:W3CDTF">2020-01-31T15:28:09Z</dcterms:modified>
</cp:coreProperties>
</file>