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259" r:id="rId5"/>
    <p:sldId id="375" r:id="rId6"/>
    <p:sldId id="376" r:id="rId7"/>
    <p:sldId id="357" r:id="rId8"/>
    <p:sldId id="378" r:id="rId9"/>
    <p:sldId id="398" r:id="rId10"/>
    <p:sldId id="403" r:id="rId11"/>
    <p:sldId id="407" r:id="rId12"/>
    <p:sldId id="402" r:id="rId13"/>
    <p:sldId id="401" r:id="rId14"/>
    <p:sldId id="400" r:id="rId15"/>
    <p:sldId id="440" r:id="rId16"/>
    <p:sldId id="399" r:id="rId17"/>
    <p:sldId id="406" r:id="rId18"/>
    <p:sldId id="405" r:id="rId19"/>
    <p:sldId id="382" r:id="rId20"/>
    <p:sldId id="379" r:id="rId21"/>
    <p:sldId id="383" r:id="rId22"/>
    <p:sldId id="384" r:id="rId23"/>
    <p:sldId id="385" r:id="rId24"/>
    <p:sldId id="411" r:id="rId25"/>
    <p:sldId id="387" r:id="rId26"/>
    <p:sldId id="432" r:id="rId27"/>
    <p:sldId id="433" r:id="rId28"/>
    <p:sldId id="409" r:id="rId29"/>
    <p:sldId id="446" r:id="rId30"/>
    <p:sldId id="434" r:id="rId31"/>
    <p:sldId id="412" r:id="rId32"/>
    <p:sldId id="447" r:id="rId33"/>
    <p:sldId id="408" r:id="rId34"/>
    <p:sldId id="410" r:id="rId35"/>
    <p:sldId id="416" r:id="rId36"/>
    <p:sldId id="415" r:id="rId37"/>
    <p:sldId id="417" r:id="rId38"/>
    <p:sldId id="386" r:id="rId39"/>
    <p:sldId id="396" r:id="rId40"/>
    <p:sldId id="388" r:id="rId41"/>
    <p:sldId id="389" r:id="rId42"/>
    <p:sldId id="397" r:id="rId43"/>
    <p:sldId id="390" r:id="rId44"/>
    <p:sldId id="414" r:id="rId45"/>
    <p:sldId id="413" r:id="rId46"/>
    <p:sldId id="421" r:id="rId47"/>
    <p:sldId id="418" r:id="rId48"/>
    <p:sldId id="422" r:id="rId49"/>
    <p:sldId id="393" r:id="rId50"/>
    <p:sldId id="423" r:id="rId51"/>
    <p:sldId id="420" r:id="rId52"/>
    <p:sldId id="392" r:id="rId53"/>
    <p:sldId id="394" r:id="rId54"/>
    <p:sldId id="391" r:id="rId55"/>
    <p:sldId id="395" r:id="rId56"/>
    <p:sldId id="367" r:id="rId57"/>
    <p:sldId id="435" r:id="rId58"/>
  </p:sldIdLst>
  <p:sldSz cx="12192000" cy="6858000"/>
  <p:notesSz cx="6669088"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223C"/>
    <a:srgbClr val="FFFFFF"/>
    <a:srgbClr val="4CA146"/>
    <a:srgbClr val="E8223C"/>
    <a:srgbClr val="C7212F"/>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39AD11-6B1E-4C88-8A7B-C6C1F6B80228}"/>
              </a:ext>
            </a:extLst>
          </p:cNvPr>
          <p:cNvSpPr>
            <a:spLocks noGrp="1"/>
          </p:cNvSpPr>
          <p:nvPr>
            <p:ph type="hdr" sz="quarter"/>
          </p:nvPr>
        </p:nvSpPr>
        <p:spPr>
          <a:xfrm>
            <a:off x="0" y="0"/>
            <a:ext cx="2889250" cy="496887"/>
          </a:xfrm>
          <a:prstGeom prst="rect">
            <a:avLst/>
          </a:prstGeom>
        </p:spPr>
        <p:txBody>
          <a:bodyPr vert="horz" lIns="91440" tIns="45720" rIns="91440" bIns="45720" rtlCol="0"/>
          <a:lstStyle>
            <a:lvl1pPr algn="l">
              <a:defRPr sz="1200"/>
            </a:lvl1pPr>
          </a:lstStyle>
          <a:p>
            <a:endParaRPr lang="nl-BE"/>
          </a:p>
        </p:txBody>
      </p:sp>
      <p:sp>
        <p:nvSpPr>
          <p:cNvPr id="3" name="Date Placeholder 2">
            <a:extLst>
              <a:ext uri="{FF2B5EF4-FFF2-40B4-BE49-F238E27FC236}">
                <a16:creationId xmlns:a16="http://schemas.microsoft.com/office/drawing/2014/main" id="{FDCB9ADC-01D0-9A10-3544-126C409471D8}"/>
              </a:ext>
            </a:extLst>
          </p:cNvPr>
          <p:cNvSpPr>
            <a:spLocks noGrp="1"/>
          </p:cNvSpPr>
          <p:nvPr>
            <p:ph type="dt" sz="quarter" idx="1"/>
          </p:nvPr>
        </p:nvSpPr>
        <p:spPr>
          <a:xfrm>
            <a:off x="3778250" y="0"/>
            <a:ext cx="2889250" cy="496887"/>
          </a:xfrm>
          <a:prstGeom prst="rect">
            <a:avLst/>
          </a:prstGeom>
        </p:spPr>
        <p:txBody>
          <a:bodyPr vert="horz" lIns="91440" tIns="45720" rIns="91440" bIns="45720" rtlCol="0"/>
          <a:lstStyle>
            <a:lvl1pPr algn="r">
              <a:defRPr sz="1200"/>
            </a:lvl1pPr>
          </a:lstStyle>
          <a:p>
            <a:fld id="{548BC5BF-6B7C-427F-B828-EA8C8163F1BB}" type="datetimeFigureOut">
              <a:rPr lang="nl-BE" smtClean="0"/>
              <a:t>18/03/2024</a:t>
            </a:fld>
            <a:endParaRPr lang="nl-BE"/>
          </a:p>
        </p:txBody>
      </p:sp>
      <p:sp>
        <p:nvSpPr>
          <p:cNvPr id="4" name="Footer Placeholder 3">
            <a:extLst>
              <a:ext uri="{FF2B5EF4-FFF2-40B4-BE49-F238E27FC236}">
                <a16:creationId xmlns:a16="http://schemas.microsoft.com/office/drawing/2014/main" id="{F7574340-D203-C12C-D039-9CC454E19D4C}"/>
              </a:ext>
            </a:extLst>
          </p:cNvPr>
          <p:cNvSpPr>
            <a:spLocks noGrp="1"/>
          </p:cNvSpPr>
          <p:nvPr>
            <p:ph type="ftr" sz="quarter" idx="2"/>
          </p:nvPr>
        </p:nvSpPr>
        <p:spPr>
          <a:xfrm>
            <a:off x="0" y="9429752"/>
            <a:ext cx="2889250" cy="496887"/>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a:extLst>
              <a:ext uri="{FF2B5EF4-FFF2-40B4-BE49-F238E27FC236}">
                <a16:creationId xmlns:a16="http://schemas.microsoft.com/office/drawing/2014/main" id="{5C65CD2C-6072-C9A5-9874-64BCC6D8C214}"/>
              </a:ext>
            </a:extLst>
          </p:cNvPr>
          <p:cNvSpPr>
            <a:spLocks noGrp="1"/>
          </p:cNvSpPr>
          <p:nvPr>
            <p:ph type="sldNum" sz="quarter" idx="3"/>
          </p:nvPr>
        </p:nvSpPr>
        <p:spPr>
          <a:xfrm>
            <a:off x="3778250" y="9429752"/>
            <a:ext cx="2889250" cy="496887"/>
          </a:xfrm>
          <a:prstGeom prst="rect">
            <a:avLst/>
          </a:prstGeom>
        </p:spPr>
        <p:txBody>
          <a:bodyPr vert="horz" lIns="91440" tIns="45720" rIns="91440" bIns="45720" rtlCol="0" anchor="b"/>
          <a:lstStyle>
            <a:lvl1pPr algn="r">
              <a:defRPr sz="1200"/>
            </a:lvl1pPr>
          </a:lstStyle>
          <a:p>
            <a:fld id="{7FE136E9-39D4-4930-AC10-3B4FFD5A4718}" type="slidenum">
              <a:rPr lang="nl-BE" smtClean="0"/>
              <a:t>‹nr.›</a:t>
            </a:fld>
            <a:endParaRPr lang="nl-BE"/>
          </a:p>
        </p:txBody>
      </p:sp>
    </p:spTree>
    <p:extLst>
      <p:ext uri="{BB962C8B-B14F-4D97-AF65-F5344CB8AC3E}">
        <p14:creationId xmlns:p14="http://schemas.microsoft.com/office/powerpoint/2010/main" val="24253450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938" cy="498055"/>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777609" y="1"/>
            <a:ext cx="2889938" cy="498055"/>
          </a:xfrm>
          <a:prstGeom prst="rect">
            <a:avLst/>
          </a:prstGeom>
        </p:spPr>
        <p:txBody>
          <a:bodyPr vert="horz" lIns="91440" tIns="45720" rIns="91440" bIns="45720" rtlCol="0"/>
          <a:lstStyle>
            <a:lvl1pPr algn="r">
              <a:defRPr sz="1200"/>
            </a:lvl1pPr>
          </a:lstStyle>
          <a:p>
            <a:fld id="{6639BD27-BF0A-4CFA-B645-6FE584602B2C}" type="datetimeFigureOut">
              <a:rPr lang="nl-BE" smtClean="0"/>
              <a:t>18/03/2024</a:t>
            </a:fld>
            <a:endParaRPr lang="nl-BE"/>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66909" y="4777195"/>
            <a:ext cx="5335270" cy="3908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1" y="9428586"/>
            <a:ext cx="2889938"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777609" y="9428586"/>
            <a:ext cx="2889938" cy="498055"/>
          </a:xfrm>
          <a:prstGeom prst="rect">
            <a:avLst/>
          </a:prstGeom>
        </p:spPr>
        <p:txBody>
          <a:bodyPr vert="horz" lIns="91440" tIns="45720" rIns="91440" bIns="45720" rtlCol="0" anchor="b"/>
          <a:lstStyle>
            <a:lvl1pPr algn="r">
              <a:defRPr sz="1200"/>
            </a:lvl1pPr>
          </a:lstStyle>
          <a:p>
            <a:fld id="{7FEFDDED-AEA7-416A-8F1C-6E94DAAF9F1D}" type="slidenum">
              <a:rPr lang="nl-BE" smtClean="0"/>
              <a:t>‹nr.›</a:t>
            </a:fld>
            <a:endParaRPr lang="nl-BE"/>
          </a:p>
        </p:txBody>
      </p:sp>
    </p:spTree>
    <p:extLst>
      <p:ext uri="{BB962C8B-B14F-4D97-AF65-F5344CB8AC3E}">
        <p14:creationId xmlns:p14="http://schemas.microsoft.com/office/powerpoint/2010/main" val="26327524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4183355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2A0DE-0D4C-A2BD-9090-43FCB0F09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9701F-E2AC-E240-6790-E46F823511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39B0EB-DF01-229E-2771-52C282DBEDEE}"/>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600" b="1">
                <a:effectLst/>
                <a:latin typeface="inherit"/>
              </a:rPr>
              <a:t>Impact van veel voorkomende sociale voordelen en van sociale huisvesting op doeltreffendheid van de minimuminkomens</a:t>
            </a:r>
          </a:p>
          <a:p>
            <a:pPr algn="l" fontAlgn="base"/>
            <a:endParaRPr lang="nl-NL" b="1" i="0">
              <a:solidFill>
                <a:srgbClr val="333332"/>
              </a:solidFill>
              <a:effectLst/>
              <a:latin typeface="Flanders Art Sans"/>
            </a:endParaRPr>
          </a:p>
          <a:p>
            <a:pPr algn="l" fontAlgn="base"/>
            <a:r>
              <a:rPr lang="nl-NL" b="1" i="0">
                <a:solidFill>
                  <a:srgbClr val="333332"/>
                </a:solidFill>
                <a:effectLst/>
                <a:latin typeface="Flanders Art Sans"/>
              </a:rPr>
              <a:t>Thema</a:t>
            </a:r>
          </a:p>
          <a:p>
            <a:pPr algn="l" fontAlgn="base"/>
            <a:r>
              <a:rPr lang="nl-NL" b="0" i="0">
                <a:solidFill>
                  <a:srgbClr val="333332"/>
                </a:solidFill>
                <a:effectLst/>
                <a:latin typeface="Flanders Art Sans"/>
              </a:rPr>
              <a:t>Armoede – Relatieve armoede</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Omschrijving</a:t>
            </a:r>
          </a:p>
          <a:p>
            <a:pPr algn="l" fontAlgn="base"/>
            <a:r>
              <a:rPr lang="nl-NL" b="0" i="0">
                <a:solidFill>
                  <a:srgbClr val="333332"/>
                </a:solidFill>
                <a:effectLst/>
                <a:latin typeface="Flanders Art Sans"/>
              </a:rPr>
              <a:t>De impact van veel voorkomende sociale voordelen en van sociale huisvesting op de doeltreffendheid van de minimuminkomens voor 4 gezinstypes (alleenstaande, alleenstaande met kind in lager onderwijs en secundair onderwijs, koppel met kind in lager en secundair onderwijs, koppel 65+) in 2020.</a:t>
            </a: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p:txBody>
      </p:sp>
    </p:spTree>
    <p:extLst>
      <p:ext uri="{BB962C8B-B14F-4D97-AF65-F5344CB8AC3E}">
        <p14:creationId xmlns:p14="http://schemas.microsoft.com/office/powerpoint/2010/main" val="3886913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81C78-C45B-00EA-4A94-BD1CB96A3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CE061D-5A14-D71F-EC8C-13E88494D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11724-5D11-16DC-7B0E-4BB5D8DCE2D4}"/>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600" b="1">
                <a:effectLst/>
                <a:latin typeface="inherit"/>
              </a:rPr>
              <a:t>Personen in een gezin met zeer lage werkintensiteit - Deinze</a:t>
            </a:r>
          </a:p>
          <a:p>
            <a:pPr algn="l" fontAlgn="base"/>
            <a:endParaRPr lang="nl-NL" b="1" i="0">
              <a:solidFill>
                <a:srgbClr val="333332"/>
              </a:solidFill>
              <a:effectLst/>
              <a:latin typeface="Flanders Art Sans"/>
            </a:endParaRPr>
          </a:p>
          <a:p>
            <a:pPr algn="l" fontAlgn="base"/>
            <a:r>
              <a:rPr lang="nl-NL" b="1" i="0">
                <a:solidFill>
                  <a:srgbClr val="333332"/>
                </a:solidFill>
                <a:effectLst/>
                <a:latin typeface="Flanders Art Sans"/>
              </a:rPr>
              <a:t>Thema</a:t>
            </a:r>
          </a:p>
          <a:p>
            <a:pPr algn="l" fontAlgn="base"/>
            <a:r>
              <a:rPr lang="nl-NL" b="0" i="0">
                <a:solidFill>
                  <a:srgbClr val="333332"/>
                </a:solidFill>
                <a:effectLst/>
                <a:latin typeface="Flanders Art Sans"/>
              </a:rPr>
              <a:t>Armoede – Lage werkintensiteit</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Type</a:t>
            </a:r>
          </a:p>
          <a:p>
            <a:pPr algn="l" fontAlgn="base"/>
            <a:r>
              <a:rPr lang="nl-NL" b="0" i="0">
                <a:solidFill>
                  <a:srgbClr val="333332"/>
                </a:solidFill>
                <a:effectLst/>
                <a:latin typeface="Flanders Art Sans"/>
              </a:rPr>
              <a:t>register</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Definitie</a:t>
            </a:r>
          </a:p>
          <a:p>
            <a:pPr algn="l" fontAlgn="base"/>
            <a:r>
              <a:rPr lang="nl-NL" b="0" i="0">
                <a:solidFill>
                  <a:srgbClr val="333332"/>
                </a:solidFill>
                <a:effectLst/>
                <a:latin typeface="Flanders Art Sans"/>
              </a:rPr>
              <a:t>Aandeel kinderen van 0 tot en met 17 jaar dat leeft in een gezin waarvan de werkintensiteit lager of gelijk is aan 0,2, op 1 januari van het jaar. De Kruispuntbank van de Sociale Zekerheid (KSZ) registreert de socio-economische positie van de gehele Belgische bevolking. Op huishoudniveau kan worden gekeken hoeveel volwassenen in het gezin aan het werk zijn en in welk arbeidsregime. Op basis daarvan wordt een werkintensiteit van het gezin berekend. Deze werkintensiteit varieert tussen 0 (geen enkel volwassen lid van het gezin werkt) tot 1 (alle volwassen leden van het gezin werken voltijds). De gezinnen met een werkintensiteit lager dan 0,2 worden beschouwd als gezinnen met een zeer lage werkintensiteit.</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Opmerking</a:t>
            </a:r>
          </a:p>
          <a:p>
            <a:pPr algn="l" fontAlgn="base"/>
            <a:r>
              <a:rPr lang="nl-NL" b="0" i="0">
                <a:solidFill>
                  <a:srgbClr val="333332"/>
                </a:solidFill>
                <a:effectLst/>
                <a:latin typeface="Flanders Art Sans"/>
              </a:rPr>
              <a:t>Uit het rapport blijkt dat kansarmoede vooral sterk samenhangt met het inkomen en de arbeidssituatie van de ouders. Het risico erop neemt sterk af naarmate de ouders meer aan het werk zijn. 57 procent van de kinderen in een gezin met een ‘zeer lage werkintensiteit’ kent een verhoogd risico op armoede, terwijl dat in gezinnen met een ‘zeer hoge werkintensiteit’ van de ouders slechts 2 procent is.</a:t>
            </a: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p:txBody>
      </p:sp>
    </p:spTree>
    <p:extLst>
      <p:ext uri="{BB962C8B-B14F-4D97-AF65-F5344CB8AC3E}">
        <p14:creationId xmlns:p14="http://schemas.microsoft.com/office/powerpoint/2010/main" val="3142601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81C78-C45B-00EA-4A94-BD1CB96A3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CE061D-5A14-D71F-EC8C-13E88494D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11724-5D11-16DC-7B0E-4BB5D8DCE2D4}"/>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600" b="1">
                <a:effectLst/>
                <a:latin typeface="inherit"/>
              </a:rPr>
              <a:t>Kinderen in gezin met zeer lage werkintensiteit - Deinze</a:t>
            </a:r>
          </a:p>
          <a:p>
            <a:pPr algn="l" fontAlgn="base"/>
            <a:endParaRPr lang="nl-NL" b="1" i="0">
              <a:solidFill>
                <a:srgbClr val="333332"/>
              </a:solidFill>
              <a:effectLst/>
              <a:latin typeface="Flanders Art Sans"/>
            </a:endParaRPr>
          </a:p>
          <a:p>
            <a:pPr algn="l" fontAlgn="base"/>
            <a:r>
              <a:rPr lang="nl-NL" b="1" i="0">
                <a:solidFill>
                  <a:srgbClr val="333332"/>
                </a:solidFill>
                <a:effectLst/>
                <a:latin typeface="Flanders Art Sans"/>
              </a:rPr>
              <a:t>Thema</a:t>
            </a:r>
          </a:p>
          <a:p>
            <a:pPr algn="l" fontAlgn="base"/>
            <a:r>
              <a:rPr lang="nl-NL" b="0" i="0">
                <a:solidFill>
                  <a:srgbClr val="333332"/>
                </a:solidFill>
                <a:effectLst/>
                <a:latin typeface="Flanders Art Sans"/>
              </a:rPr>
              <a:t>Armoede - Kinderarmoede</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Type</a:t>
            </a:r>
          </a:p>
          <a:p>
            <a:pPr algn="l" fontAlgn="base"/>
            <a:r>
              <a:rPr lang="nl-NL" b="0" i="0">
                <a:solidFill>
                  <a:srgbClr val="333332"/>
                </a:solidFill>
                <a:effectLst/>
                <a:latin typeface="Flanders Art Sans"/>
              </a:rPr>
              <a:t>register</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Definitie</a:t>
            </a:r>
          </a:p>
          <a:p>
            <a:pPr algn="l" fontAlgn="base"/>
            <a:r>
              <a:rPr lang="nl-NL" b="0" i="0">
                <a:solidFill>
                  <a:srgbClr val="333332"/>
                </a:solidFill>
                <a:effectLst/>
                <a:latin typeface="Flanders Art Sans"/>
              </a:rPr>
              <a:t>Aandeel kinderen van 0 tot en met 17 jaar dat leeft in een gezin waarvan de werkintensiteit lager of gelijk is aan 0,2, op 1 januari van het jaar. De Kruispuntbank van de Sociale Zekerheid (KSZ) registreert de socio-economische positie van de gehele Belgische bevolking. Op huishoudniveau kan worden gekeken hoeveel volwassenen in het gezin aan het werk zijn en in welk arbeidsregime. Op basis daarvan wordt een werkintensiteit van het gezin berekend. Deze werkintensiteit varieert tussen 0 (geen enkel volwassen lid van het gezin werkt) tot 1 (alle volwassen leden van het gezin werken voltijds). De gezinnen met een werkintensiteit lager dan 0,2 worden beschouwd als gezinnen met een zeer lage werkintensiteit.</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Opmerking</a:t>
            </a:r>
          </a:p>
          <a:p>
            <a:pPr algn="l" fontAlgn="base"/>
            <a:r>
              <a:rPr lang="nl-NL" b="0" i="0">
                <a:solidFill>
                  <a:srgbClr val="333332"/>
                </a:solidFill>
                <a:effectLst/>
                <a:latin typeface="Flanders Art Sans"/>
              </a:rPr>
              <a:t>Uit het rapport blijkt dat kansarmoede vooral sterk samenhangt met het inkomen en de arbeidssituatie van de ouders. Het risico erop neemt sterk af naarmate de ouders meer aan het werk zijn. 57 procent van de kinderen in een gezin met een ‘zeer lage werkintensiteit’ kent een verhoogd risico op armoede, terwijl dat in gezinnen met een ‘zeer hoge werkintensiteit’ van de ouders slechts 2 procent is.</a:t>
            </a: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p:txBody>
      </p:sp>
    </p:spTree>
    <p:extLst>
      <p:ext uri="{BB962C8B-B14F-4D97-AF65-F5344CB8AC3E}">
        <p14:creationId xmlns:p14="http://schemas.microsoft.com/office/powerpoint/2010/main" val="2784748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B4696-DF92-A73C-5B64-2CE74097E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7AD15-C8C3-B6F3-C440-BC4CCB061E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6A23A6-F98A-91A9-1C20-3B222CA3A887}"/>
              </a:ext>
            </a:extLst>
          </p:cNvPr>
          <p:cNvSpPr>
            <a:spLocks noGrp="1"/>
          </p:cNvSpPr>
          <p:nvPr>
            <p:ph type="body" idx="1"/>
          </p:nvPr>
        </p:nvSpPr>
        <p:spPr/>
        <p:txBody>
          <a:bodyPr/>
          <a:lstStyle/>
          <a:p>
            <a:pPr algn="l" fontAlgn="base"/>
            <a:r>
              <a:rPr lang="nl-NL" sz="1600" b="1" i="0">
                <a:solidFill>
                  <a:srgbClr val="333332"/>
                </a:solidFill>
                <a:effectLst/>
                <a:latin typeface="Flanders Art Sans"/>
              </a:rPr>
              <a:t>Kansarmoede-index bij jonge kinderen - Deinze</a:t>
            </a:r>
          </a:p>
          <a:p>
            <a:pPr algn="l" fontAlgn="base"/>
            <a:endParaRPr lang="nl-NL" b="1" i="0">
              <a:solidFill>
                <a:srgbClr val="333332"/>
              </a:solidFill>
              <a:effectLst/>
              <a:latin typeface="Flanders Art Sans"/>
            </a:endParaRPr>
          </a:p>
          <a:p>
            <a:pPr algn="l" fontAlgn="base"/>
            <a:r>
              <a:rPr lang="nl-NL" b="1" i="0">
                <a:solidFill>
                  <a:srgbClr val="333332"/>
                </a:solidFill>
                <a:effectLst/>
                <a:latin typeface="Flanders Art Sans"/>
              </a:rPr>
              <a:t>Thema</a:t>
            </a:r>
          </a:p>
          <a:p>
            <a:pPr algn="l" fontAlgn="base"/>
            <a:r>
              <a:rPr lang="nl-NL" b="0" i="0">
                <a:solidFill>
                  <a:srgbClr val="333332"/>
                </a:solidFill>
                <a:effectLst/>
                <a:latin typeface="Flanders Art Sans"/>
              </a:rPr>
              <a:t>Armoede - Kinderarmoede</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Type</a:t>
            </a:r>
          </a:p>
          <a:p>
            <a:pPr algn="l" fontAlgn="base"/>
            <a:r>
              <a:rPr lang="nl-NL" b="0" i="0">
                <a:solidFill>
                  <a:srgbClr val="333332"/>
                </a:solidFill>
                <a:effectLst/>
                <a:latin typeface="Flanders Art Sans"/>
              </a:rPr>
              <a:t>register</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Definitie</a:t>
            </a:r>
          </a:p>
          <a:p>
            <a:pPr algn="l" fontAlgn="base"/>
            <a:r>
              <a:rPr lang="nl-NL" b="0" i="0">
                <a:solidFill>
                  <a:srgbClr val="333332"/>
                </a:solidFill>
                <a:effectLst/>
                <a:latin typeface="Flanders Art Sans"/>
              </a:rPr>
              <a:t>Aantal kinderen geboren in een kansarm gezin volgens de criteria van Kind en Gezin in jaar x, jaar x-1 en jaar x-2 en die wonen in de gebiedsomschrijving op 31 december van jaar x ten opzichte van het totaal aantal kinderen geboren in die 3 jaar en die wonen in de gebiedsomschrijving op 31 december van jaar x.</a:t>
            </a:r>
          </a:p>
          <a:p>
            <a:pPr algn="l" fontAlgn="base"/>
            <a:r>
              <a:rPr lang="nl-NL" b="0" i="0">
                <a:solidFill>
                  <a:srgbClr val="333332"/>
                </a:solidFill>
                <a:effectLst/>
                <a:latin typeface="Flanders Art Sans"/>
              </a:rPr>
              <a:t>Een gezin wordt door Kind en Gezin als kansarm beschouwd als het op minstens 3 van volgende criteria zwak scoort: beschikbaar maandinkomen, opleiding ouders, arbeidssituatie ouders, laag stimulatieniveau, huisvesting en gezondheid.</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Eenheid</a:t>
            </a:r>
          </a:p>
          <a:p>
            <a:pPr algn="l" fontAlgn="base"/>
            <a:r>
              <a:rPr lang="nl-NL" b="0" i="0">
                <a:solidFill>
                  <a:srgbClr val="333332"/>
                </a:solidFill>
                <a:effectLst/>
                <a:latin typeface="Flanders Art Sans"/>
              </a:rPr>
              <a:t>personen</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Ratio</a:t>
            </a:r>
          </a:p>
          <a:p>
            <a:pPr algn="l" fontAlgn="base"/>
            <a:r>
              <a:rPr lang="nl-NL" b="0" i="0">
                <a:solidFill>
                  <a:srgbClr val="333332"/>
                </a:solidFill>
                <a:effectLst/>
                <a:latin typeface="Flanders Art Sans"/>
              </a:rPr>
              <a:t>procent</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Teller</a:t>
            </a:r>
          </a:p>
          <a:p>
            <a:pPr algn="l" fontAlgn="base"/>
            <a:r>
              <a:rPr lang="nl-NL" b="0" i="0">
                <a:solidFill>
                  <a:srgbClr val="333332"/>
                </a:solidFill>
                <a:effectLst/>
                <a:latin typeface="Flanders Art Sans"/>
              </a:rPr>
              <a:t>Aantal kinderen geboren in een kansarm gezin volgens de criteria van Kind en Gezin in jaar x, jaar x-1 en jaar x-2 en die wonen in de gebiedsomschrijving op 31 december van jaar x</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Noemer</a:t>
            </a:r>
          </a:p>
          <a:p>
            <a:pPr algn="l" fontAlgn="base"/>
            <a:r>
              <a:rPr lang="nl-NL" b="0" i="0">
                <a:solidFill>
                  <a:srgbClr val="333332"/>
                </a:solidFill>
                <a:effectLst/>
                <a:latin typeface="Flanders Art Sans"/>
              </a:rPr>
              <a:t>Aantal kinderen geboren in jaar x, jaar x-1 en jaar x-2 en die wonen in de gebiedsomschrijving op 31 december van jaar x</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Opmerking</a:t>
            </a:r>
          </a:p>
          <a:p>
            <a:pPr algn="l" fontAlgn="base"/>
            <a:r>
              <a:rPr lang="nl-NL" b="0" i="0">
                <a:solidFill>
                  <a:srgbClr val="333332"/>
                </a:solidFill>
                <a:effectLst/>
                <a:latin typeface="Flanders Art Sans"/>
              </a:rPr>
              <a:t>De regioteamleden van Kind en Gezin staan in voor het aanleveren van de basisgegevens. Hiertoe toetsen zij elk gezin met een geboorte aan de zes vooropgestelde criteria. Elk contact met een gezin wordt in de regio ingebracht in een elektronisch systeem, waaronder het al dan niet kansarm zijn. Op de hoofdzetel van Kind en Gezin wordt alles gecentraliseerd. De gegevens worden per trimester steekproefsgewijze door de studiedienst van Kind en Gezin gecontroleerd en is er feed-back over de juistheid van de gegevens. Jaarlijks volgt een uitgebreide screening en feed-back-rapport naar de regio’s.</a:t>
            </a: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a:effectLst/>
            </a:endParaRPr>
          </a:p>
        </p:txBody>
      </p:sp>
    </p:spTree>
    <p:extLst>
      <p:ext uri="{BB962C8B-B14F-4D97-AF65-F5344CB8AC3E}">
        <p14:creationId xmlns:p14="http://schemas.microsoft.com/office/powerpoint/2010/main" val="4246826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BD315-2FF1-0266-27DF-59FDF63A8A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E3FD2-9D87-A19B-86F9-28D776880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CC375E-5B83-BC0C-039D-B141B82A3D90}"/>
              </a:ext>
            </a:extLst>
          </p:cNvPr>
          <p:cNvSpPr>
            <a:spLocks noGrp="1"/>
          </p:cNvSpPr>
          <p:nvPr>
            <p:ph type="body" idx="1"/>
          </p:nvPr>
        </p:nvSpPr>
        <p:spPr/>
        <p:txBody>
          <a:bodyPr/>
          <a:lstStyle/>
          <a:p>
            <a:pPr algn="l" fontAlgn="base"/>
            <a:r>
              <a:rPr lang="nl-NL" sz="1600" b="1" i="0">
                <a:solidFill>
                  <a:srgbClr val="333332"/>
                </a:solidFill>
                <a:effectLst/>
                <a:latin typeface="inherit"/>
              </a:rPr>
              <a:t>Kredietnemers met achterstallig krediet (t.o.v. totaal kredietnemers) - Deinze</a:t>
            </a:r>
            <a:endParaRPr lang="nl-NL" b="1" i="0">
              <a:solidFill>
                <a:srgbClr val="333332"/>
              </a:solidFill>
              <a:effectLst/>
              <a:latin typeface="inherit"/>
            </a:endParaRPr>
          </a:p>
          <a:p>
            <a:pPr algn="l" fontAlgn="base"/>
            <a:endParaRPr lang="nl-NL" b="1" i="0">
              <a:solidFill>
                <a:srgbClr val="333332"/>
              </a:solidFill>
              <a:effectLst/>
              <a:latin typeface="Flanders Art Sans"/>
            </a:endParaRPr>
          </a:p>
          <a:p>
            <a:pPr algn="l" fontAlgn="base"/>
            <a:r>
              <a:rPr lang="nl-NL" b="1" i="0">
                <a:solidFill>
                  <a:srgbClr val="333332"/>
                </a:solidFill>
                <a:effectLst/>
                <a:latin typeface="Flanders Art Sans"/>
              </a:rPr>
              <a:t>Thema</a:t>
            </a:r>
          </a:p>
          <a:p>
            <a:pPr algn="l" fontAlgn="base"/>
            <a:r>
              <a:rPr lang="nl-NL" b="0" i="0">
                <a:solidFill>
                  <a:srgbClr val="333332"/>
                </a:solidFill>
                <a:effectLst/>
                <a:latin typeface="Flanders Art Sans"/>
              </a:rPr>
              <a:t>Armoede - Betalingsproblemen</a:t>
            </a:r>
          </a:p>
          <a:p>
            <a:pPr algn="l" fontAlgn="base"/>
            <a:endParaRPr lang="nl-NL" b="1" i="0">
              <a:solidFill>
                <a:srgbClr val="333332"/>
              </a:solidFill>
              <a:effectLst/>
              <a:latin typeface="Flanders Art Sans"/>
            </a:endParaRPr>
          </a:p>
          <a:p>
            <a:pPr algn="l" fontAlgn="base"/>
            <a:r>
              <a:rPr lang="nl-NL" b="1" i="0">
                <a:solidFill>
                  <a:srgbClr val="333332"/>
                </a:solidFill>
                <a:effectLst/>
                <a:latin typeface="Flanders Art Sans"/>
              </a:rPr>
              <a:t>Definities</a:t>
            </a:r>
          </a:p>
          <a:p>
            <a:pPr algn="l" fontAlgn="base"/>
            <a:endParaRPr lang="nl-NL" b="0" i="0">
              <a:solidFill>
                <a:srgbClr val="333332"/>
              </a:solidFill>
              <a:effectLst/>
              <a:latin typeface="Flanders Art Sans"/>
            </a:endParaRPr>
          </a:p>
          <a:p>
            <a:pPr algn="l" fontAlgn="base"/>
            <a:r>
              <a:rPr lang="nl-NL"/>
              <a:t>Deze cijfers zijn afkomstig van de Centrale voor kredieten aan particulieren (CKP), die deel uitmaakt van de Nationale Bank van België. Ze registreert alle kredieten die door natuurlijke personen voor privé-doeleinden worden afgesloten evenals de eventuele wanbetalingen met betrekking tot deze kredieten. Kredietgevers dienen haar verplicht te raadplegen voordat ze een krediet toekennen. Er bestaan vijf vormen van krediet, die hier worden samengenomen: lening op afbetaling, verkoop op afbetaling, kredietopening, hypothecair krediet en financieringshuur. Bij die laatste wordt de kredietnemer op het einde van de looptijd niet de eigenaar van het goed waarvoor het krediet is aangegaan, en deze kredietvorm wordt niet meer gebruikt om kredieten aan particulieren voor privé-doeleinden toe te kennen. Vanaf 2013 komen deze kredieten niet meer voor in de gegevens. </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Indicatoren</a:t>
            </a:r>
          </a:p>
          <a:p>
            <a:pPr algn="l" fontAlgn="base"/>
            <a:r>
              <a:rPr lang="nl-NL"/>
              <a:t>Het aantal kredietnemers met minstens één niet geregulariseerd achterstallig krediet  Het aandeel kredietnemers met minstens één niet geregulariseerd achterstallig krediet als percentage van het aantal kredietnemers met minstens één krediet. De achterstallige leningen op afbetaling en hypothecaire kredieten worden eveneens als aparte indicatoren opgenomen (aantal en percentage). </a:t>
            </a:r>
          </a:p>
          <a:p>
            <a:pPr algn="l" fontAlgn="base"/>
            <a:endParaRPr lang="nl-NL" b="0" i="0">
              <a:solidFill>
                <a:srgbClr val="333332"/>
              </a:solidFill>
              <a:effectLst/>
              <a:latin typeface="Flanders Art Sans"/>
            </a:endParaRPr>
          </a:p>
          <a:p>
            <a:pPr algn="l" fontAlgn="base"/>
            <a:r>
              <a:rPr lang="nl-BE" b="1"/>
              <a:t>Vergelijkbaarheid in de tijd</a:t>
            </a:r>
          </a:p>
          <a:p>
            <a:pPr algn="l" fontAlgn="base"/>
            <a:r>
              <a:rPr lang="nl-NL"/>
              <a:t>Het totaal aantal kredietnemers stijgt sterk in 2012. Het gaat hier echter niet om de registratie van nieuwe kredietnemers, maar wel van bestaande kredietnemers die door een wetswijziging onder het toepassingsgebied van de CKP kwamen. Concreet worden sinds 2012 de geoorloofde debetstanden op een rekening geregistreerd. Deze vorm van kredietopening laat de consument toe bedragen op te nemen die het beschikbare tegoed op zijn zichtrekening te boven gaan. Dit werd voordien niet geregistreerd wanneer het bedrag van de kredietlijn lager was dan 1.250 euro en terugbetaalbaar binnen een termijn van drie maanden. Deze uitbreiding bemoeilijkt een vergelijking tussen de periode vóór 2012 en die erna voor het totaal van de kredieten, waar de kredietopeningen deel van uitmaken. Het aandeel kredietnemers met een achterstallig krediet gaat dus omlaag omdat het toegenomen aantal kredietnemers als noemer wordt gebruikt.</a:t>
            </a: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p:txBody>
      </p:sp>
    </p:spTree>
    <p:extLst>
      <p:ext uri="{BB962C8B-B14F-4D97-AF65-F5344CB8AC3E}">
        <p14:creationId xmlns:p14="http://schemas.microsoft.com/office/powerpoint/2010/main" val="340249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8B980-0E4A-AC06-3221-91FC72E5B1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7425FF-6A22-FADC-A8D9-2090B45CF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66031-DD1D-DB73-4485-7F131201D958}"/>
              </a:ext>
            </a:extLst>
          </p:cNvPr>
          <p:cNvSpPr>
            <a:spLocks noGrp="1"/>
          </p:cNvSpPr>
          <p:nvPr>
            <p:ph type="body" idx="1"/>
          </p:nvPr>
        </p:nvSpPr>
        <p:spPr/>
        <p:txBody>
          <a:bodyPr/>
          <a:lstStyle/>
          <a:p>
            <a:pPr marL="0" indent="0" algn="l" fontAlgn="base">
              <a:buFontTx/>
              <a:buNone/>
            </a:pPr>
            <a:r>
              <a:rPr lang="nl-NL" sz="1600" b="1">
                <a:latin typeface="inherit"/>
              </a:rPr>
              <a:t>Huishoudens met actieve budgetmeter elektriciteit per 1.000 afnemers - Deinze</a:t>
            </a:r>
            <a:endParaRPr lang="nl-NL" sz="1600" b="1" i="0">
              <a:solidFill>
                <a:srgbClr val="333332"/>
              </a:solidFill>
              <a:effectLst/>
              <a:latin typeface="inherit"/>
            </a:endParaRPr>
          </a:p>
          <a:p>
            <a:pPr algn="l"/>
            <a:endParaRPr lang="nl-NL" b="1" i="0">
              <a:solidFill>
                <a:srgbClr val="333333"/>
              </a:solidFill>
              <a:effectLst/>
              <a:latin typeface="PT Sans" panose="020B0503020203020204" pitchFamily="34" charset="0"/>
            </a:endParaRPr>
          </a:p>
          <a:p>
            <a:pPr algn="l"/>
            <a:r>
              <a:rPr lang="nl-NL" b="1" i="0">
                <a:solidFill>
                  <a:srgbClr val="333333"/>
                </a:solidFill>
                <a:effectLst/>
                <a:latin typeface="PT Sans" panose="020B0503020203020204" pitchFamily="34" charset="0"/>
              </a:rPr>
              <a:t>Thema</a:t>
            </a:r>
          </a:p>
          <a:p>
            <a:pPr algn="l"/>
            <a:r>
              <a:rPr lang="nl-NL" b="0" i="0">
                <a:solidFill>
                  <a:srgbClr val="333333"/>
                </a:solidFill>
                <a:effectLst/>
                <a:latin typeface="PT Sans" panose="020B0503020203020204" pitchFamily="34" charset="0"/>
              </a:rPr>
              <a:t>Armoede – Betalingsproblemen</a:t>
            </a:r>
          </a:p>
          <a:p>
            <a:pPr algn="l"/>
            <a:endParaRPr lang="nl-NL" b="0" i="0">
              <a:solidFill>
                <a:srgbClr val="333333"/>
              </a:solidFill>
              <a:effectLst/>
              <a:latin typeface="PT Sans" panose="020B0503020203020204" pitchFamily="34" charset="0"/>
            </a:endParaRPr>
          </a:p>
          <a:p>
            <a:pPr marL="0" indent="0" algn="l" fontAlgn="base">
              <a:buFontTx/>
              <a:buNone/>
            </a:pPr>
            <a:r>
              <a:rPr lang="nl-NL" b="1" i="0">
                <a:solidFill>
                  <a:srgbClr val="333332"/>
                </a:solidFill>
                <a:effectLst/>
                <a:latin typeface="Flanders Art Sans"/>
              </a:rPr>
              <a:t>Indicator</a:t>
            </a:r>
          </a:p>
          <a:p>
            <a:pPr marL="0" indent="0" algn="l" fontAlgn="base">
              <a:buFontTx/>
              <a:buNone/>
            </a:pPr>
            <a:r>
              <a:rPr lang="nl-NL"/>
              <a:t>Huishoudens met actieve budgetmeter elektriciteit per 1.000 afnemers</a:t>
            </a:r>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Definities</a:t>
            </a:r>
          </a:p>
          <a:p>
            <a:pPr algn="l" fontAlgn="base"/>
            <a:endParaRPr lang="nl-NL" b="0" i="0">
              <a:solidFill>
                <a:srgbClr val="333332"/>
              </a:solidFill>
              <a:effectLst/>
              <a:latin typeface="Flanders Art Sans"/>
            </a:endParaRPr>
          </a:p>
          <a:p>
            <a:pPr algn="l" fontAlgn="base"/>
            <a:r>
              <a:rPr lang="nl-NL"/>
              <a:t>Deze statistieken zoals verzameld door de VREG geven cijferinformatie in verband met betalingsproblemen elektriciteit in Vlaanderen.</a:t>
            </a:r>
          </a:p>
          <a:p>
            <a:pPr algn="l" fontAlgn="base"/>
            <a:r>
              <a:rPr lang="nl-NL"/>
              <a:t> - Budgetmeters elektriciteit: het totaal aantal geplaatste ingeschakelde budgetmeters (momentopname). Bij niet-betaling van de energiekosten mag een sociale leverancier overgaan tot het plaatsen van een budgetmeter of stroombegrenzer bij de klant. Een budgetmeter laat toe het energieverbruik op te volgen via een systeem van voorafbetalingen. Het systeem werkt met een betaalkaart die de klant eerst voor een bepaald bedrag moet opladen. </a:t>
            </a:r>
          </a:p>
          <a:p>
            <a:pPr marL="0" indent="0" algn="l" fontAlgn="base">
              <a:buFontTx/>
              <a:buNone/>
            </a:pPr>
            <a:r>
              <a:rPr lang="nl-NL"/>
              <a:t>- LAC-dossiers: het totaal aantal behandelde dossiers elektriciteit (in de loop van het jaar). De Lokale Adviescommissie (LAC) beslist of elektriciteit afgesloten mag worden. Deze commissie bestaat uit een afvaardiging van het OCMW, de netbeheerder Fluvius en eventueel de schuldbemiddelaar van de verbruiker. Indien de energiefacturen bij een commerciële leverancier niet tijdig worden betaald, dan komt men bij een sociale leverancier terecht. Indien ook daar de facturen niet worden betaald, dan wordt het betreffende dossier besproken op de LAC en kan er overgegaan worden tot afsluiting van energietoevoer. </a:t>
            </a:r>
          </a:p>
          <a:p>
            <a:pPr marL="171450" indent="-171450" algn="l" fontAlgn="base">
              <a:buFontTx/>
              <a:buChar char="-"/>
            </a:pPr>
            <a:r>
              <a:rPr lang="nl-NL"/>
              <a:t>LAC-zittingen: het totaal aantal zittingen van de LAC voor dossiers elektriciteit (in de loop van het jaar).</a:t>
            </a:r>
          </a:p>
          <a:p>
            <a:pPr marL="0" indent="0" algn="l" fontAlgn="base">
              <a:buFontTx/>
              <a:buNone/>
            </a:pPr>
            <a:endParaRPr lang="nl-NL"/>
          </a:p>
          <a:p>
            <a:pPr marL="0" indent="0" algn="l" fontAlgn="base">
              <a:buFontTx/>
              <a:buNone/>
            </a:pPr>
            <a:endParaRPr lang="nl-NL"/>
          </a:p>
          <a:p>
            <a:pPr marL="0" indent="0" algn="l" fontAlgn="base">
              <a:buFontTx/>
              <a:buNone/>
            </a:pPr>
            <a:endParaRPr lang="nl-NL"/>
          </a:p>
          <a:p>
            <a:pPr marL="0" indent="0" algn="l" fontAlgn="base">
              <a:buFontTx/>
              <a:buNone/>
            </a:pPr>
            <a:endParaRPr lang="nl-NL"/>
          </a:p>
          <a:p>
            <a:pPr marL="0" indent="0" algn="l" fontAlgn="base">
              <a:buFontTx/>
              <a:buNone/>
            </a:pPr>
            <a:endParaRPr lang="nl-NL"/>
          </a:p>
          <a:p>
            <a:pPr marL="0" indent="0" algn="l" fontAlgn="base">
              <a:buFontTx/>
              <a:buNone/>
            </a:pPr>
            <a:endParaRPr lang="nl-NL"/>
          </a:p>
          <a:p>
            <a:pPr marL="0" indent="0" algn="l" fontAlgn="base">
              <a:buFontTx/>
              <a:buNone/>
            </a:pPr>
            <a:endParaRPr lang="nl-NL"/>
          </a:p>
          <a:p>
            <a:pPr marL="0" indent="0" algn="l" fontAlgn="base">
              <a:buFontTx/>
              <a:buNone/>
            </a:pPr>
            <a:endParaRPr lang="nl-NL"/>
          </a:p>
          <a:p>
            <a:pPr marL="0" indent="0" algn="l" fontAlgn="base">
              <a:buFontTx/>
              <a:buNone/>
            </a:pPr>
            <a:endParaRPr lang="nl-NL"/>
          </a:p>
          <a:p>
            <a:pPr marL="171450" indent="-171450" algn="l" fontAlgn="base">
              <a:buFontTx/>
              <a:buChar char="-"/>
            </a:pPr>
            <a:endParaRPr lang="nl-NL" b="0" i="0">
              <a:solidFill>
                <a:srgbClr val="333332"/>
              </a:solidFill>
              <a:effectLst/>
              <a:latin typeface="Flanders Art Sans"/>
            </a:endParaRPr>
          </a:p>
        </p:txBody>
      </p:sp>
    </p:spTree>
    <p:extLst>
      <p:ext uri="{BB962C8B-B14F-4D97-AF65-F5344CB8AC3E}">
        <p14:creationId xmlns:p14="http://schemas.microsoft.com/office/powerpoint/2010/main" val="723996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47774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3927669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141509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366443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1233830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2626924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9B50B-586A-0DF5-162D-049C6EB8F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F35C3-A949-5268-A1AD-7300587937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FF5F5-2B6E-D563-14FF-5C806E63FD86}"/>
              </a:ext>
            </a:extLst>
          </p:cNvPr>
          <p:cNvSpPr>
            <a:spLocks noGrp="1"/>
          </p:cNvSpPr>
          <p:nvPr>
            <p:ph type="body" idx="1"/>
          </p:nvPr>
        </p:nvSpPr>
        <p:spPr/>
        <p:txBody>
          <a:bodyPr/>
          <a:lstStyle/>
          <a:p>
            <a:r>
              <a:rPr lang="nl-BE" sz="1600" b="1">
                <a:latin typeface="inherit"/>
              </a:rPr>
              <a:t>Statuut chronische aandoeningen (t.o.v. personen in de ziekteverzekering) - Deinze</a:t>
            </a:r>
          </a:p>
          <a:p>
            <a:endParaRPr lang="nl-BE"/>
          </a:p>
          <a:p>
            <a:r>
              <a:rPr lang="nl-BE" b="1"/>
              <a:t>Thema</a:t>
            </a:r>
          </a:p>
          <a:p>
            <a:r>
              <a:rPr lang="nl-BE"/>
              <a:t>Goede gezondheid en welzijn - Fysieke gezondheid</a:t>
            </a:r>
          </a:p>
          <a:p>
            <a:endParaRPr lang="nl-BE"/>
          </a:p>
          <a:p>
            <a:r>
              <a:rPr lang="nl-NL" b="1" i="0">
                <a:solidFill>
                  <a:srgbClr val="333332"/>
                </a:solidFill>
                <a:effectLst/>
                <a:latin typeface="Flanders Art Sans"/>
              </a:rPr>
              <a:t>Opmerking</a:t>
            </a:r>
          </a:p>
          <a:p>
            <a:r>
              <a:rPr lang="nl-NL" b="0" i="0">
                <a:solidFill>
                  <a:srgbClr val="333332"/>
                </a:solidFill>
                <a:effectLst/>
                <a:latin typeface="Flanders Art Sans"/>
              </a:rPr>
              <a:t>In 2022 had 17,6% van de bevolking in het Vlaamse Gewest het statuut van een persoon met een chronische aandoening in de ziekteverzekering. Dat aandeel nam tot 2021 jaarlijks in beperkte mate toe. Dat hangt gedeeltelijk samen met de veroudering van de bevolking. De grote stijging in 2022 is mogelijk een gevolg van een uitzonderingsbepaling die omwille van de Covid-19-pandemie werd ingevoerd</a:t>
            </a:r>
          </a:p>
          <a:p>
            <a:endParaRPr lang="nl-NL" b="0" i="0">
              <a:solidFill>
                <a:srgbClr val="333332"/>
              </a:solidFill>
              <a:effectLst/>
              <a:latin typeface="Flanders Art Sans"/>
            </a:endParaRPr>
          </a:p>
          <a:p>
            <a:pPr algn="l" fontAlgn="base"/>
            <a:r>
              <a:rPr lang="nl-NL" b="1" i="0">
                <a:solidFill>
                  <a:srgbClr val="333332"/>
                </a:solidFill>
                <a:effectLst/>
                <a:latin typeface="Flanders Art Sans"/>
              </a:rPr>
              <a:t>Bron</a:t>
            </a:r>
          </a:p>
          <a:p>
            <a:pPr algn="l" fontAlgn="base"/>
            <a:r>
              <a:rPr lang="nl-NL" b="0" i="0">
                <a:solidFill>
                  <a:srgbClr val="333332"/>
                </a:solidFill>
                <a:effectLst/>
                <a:latin typeface="inherit"/>
              </a:rPr>
              <a:t>Intermutualistisch Agentschap (IMA), bewerking Statistiek Vlaanderen</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Definities</a:t>
            </a:r>
          </a:p>
          <a:p>
            <a:pPr algn="l" fontAlgn="base"/>
            <a:r>
              <a:rPr lang="nl-NL" b="0" i="0">
                <a:solidFill>
                  <a:srgbClr val="333332"/>
                </a:solidFill>
                <a:effectLst/>
                <a:latin typeface="inherit"/>
              </a:rPr>
              <a:t>Statuut chronische aandoening: het percentage personen met een statuut van persoon met chronische aandoening in de Belgische ziekteverzekering. Het ziekenfonds kent automatisch het ‘statuut chronische aandoening’ toe indien de ziektekosten gedurende 8 opeenvolgende kwartalen minstens een bepaald bedrag per kwartaal bedragen, of indien men het zorgforfait ontvangt, of indien men een zeldzame ziekte en hoge ziektekosten heeft. Zie Statuut chronische aandoening voor de bedragen per kwartaal.</a:t>
            </a:r>
          </a:p>
          <a:p>
            <a:pPr algn="l" fontAlgn="base"/>
            <a:endParaRPr lang="nl-NL" b="0" i="0">
              <a:solidFill>
                <a:srgbClr val="333332"/>
              </a:solidFill>
              <a:effectLst/>
              <a:latin typeface="inherit"/>
            </a:endParaRPr>
          </a:p>
          <a:p>
            <a:pPr algn="l" fontAlgn="base"/>
            <a:r>
              <a:rPr lang="nl-NL" b="0" i="0">
                <a:solidFill>
                  <a:srgbClr val="333332"/>
                </a:solidFill>
                <a:effectLst/>
                <a:latin typeface="inherit"/>
              </a:rPr>
              <a:t>Naar aanleiding van de Covid-19-pandemie werd beslist om de voorwaarde van hoge ziektekosten te neutraliseren voor het jaar 2020. Hiermee wordt vermeden dat rechthebbenden het statuut niet toegekend of verlengd krijgen door uitstel of opschorting van de zorg door de coronacrisis in 2020.</a:t>
            </a:r>
          </a:p>
          <a:p>
            <a:pPr algn="l" fontAlgn="base"/>
            <a:endParaRPr lang="nl-NL" b="0" i="0">
              <a:solidFill>
                <a:srgbClr val="333332"/>
              </a:solidFill>
              <a:effectLst/>
              <a:latin typeface="inherit"/>
            </a:endParaRPr>
          </a:p>
          <a:p>
            <a:pPr algn="l" fontAlgn="base"/>
            <a:r>
              <a:rPr lang="nl-NL" b="0" i="0">
                <a:solidFill>
                  <a:srgbClr val="333332"/>
                </a:solidFill>
                <a:effectLst/>
                <a:latin typeface="inherit"/>
              </a:rPr>
              <a:t>Naar kenmerken worden geslacht, leeftijd en het statuut verhoogde tegemoetkoming behandeld. De verhoogde tegemoetkoming is een statuut binnen de verplichte ziekteverzekering, waarbij de rechthebbende een aantal voordelen heeft, zoals een verhoogde tegemoetkoming in medische presentaties en het derde betalersysteem zodat enkel het remgeld dient betaald te worden. Men is automatisch rechthebbende indien men een sociale uitkering krijgt (leefloon, inkomensgarantie ouderen, …). Men kan via het ziekenfonds een aanvraag naar verhoogde tegemoetkoming indienen in een aantal andere gevallen: werkloosheid, eenoudergezin, laag gezinsinkomen… In deze gevallen mag het gezinsinkomen een bepaald grensbedrag niet overschrijden.</a:t>
            </a:r>
          </a:p>
          <a:p>
            <a:endParaRPr lang="nl-BE" b="0" i="0">
              <a:solidFill>
                <a:srgbClr val="333332"/>
              </a:solidFill>
              <a:effectLst/>
              <a:latin typeface="Flanders Art Sans"/>
            </a:endParaRPr>
          </a:p>
        </p:txBody>
      </p:sp>
    </p:spTree>
    <p:extLst>
      <p:ext uri="{BB962C8B-B14F-4D97-AF65-F5344CB8AC3E}">
        <p14:creationId xmlns:p14="http://schemas.microsoft.com/office/powerpoint/2010/main" val="3261543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600" b="1"/>
              <a:t>Subjectieve gezondheid Slecht - Deinze</a:t>
            </a:r>
          </a:p>
          <a:p>
            <a:endParaRPr lang="nl-NL" b="1"/>
          </a:p>
          <a:p>
            <a:r>
              <a:rPr lang="nl-NL" b="1"/>
              <a:t>Thema</a:t>
            </a:r>
          </a:p>
          <a:p>
            <a:r>
              <a:rPr lang="nl-BE"/>
              <a:t>Goede gezondheid en welzijn - Fysieke gezondheid</a:t>
            </a:r>
          </a:p>
          <a:p>
            <a:endParaRPr lang="nl-NL"/>
          </a:p>
          <a:p>
            <a:r>
              <a:rPr lang="nl-NL" b="1"/>
              <a:t>Type</a:t>
            </a:r>
          </a:p>
          <a:p>
            <a:r>
              <a:rPr lang="nl-NL"/>
              <a:t>survey</a:t>
            </a:r>
          </a:p>
          <a:p>
            <a:endParaRPr lang="nl-NL"/>
          </a:p>
          <a:p>
            <a:r>
              <a:rPr lang="nl-NL" b="1"/>
              <a:t>Definitie</a:t>
            </a:r>
          </a:p>
          <a:p>
            <a:r>
              <a:rPr lang="nl-NL"/>
              <a:t>Aandeel van de inwoners dat zich over het algemeen goed voelt.</a:t>
            </a:r>
          </a:p>
          <a:p>
            <a:endParaRPr lang="nl-NL"/>
          </a:p>
          <a:p>
            <a:r>
              <a:rPr lang="nl-NL" b="1"/>
              <a:t>Eenheid</a:t>
            </a:r>
          </a:p>
          <a:p>
            <a:r>
              <a:rPr lang="nl-NL"/>
              <a:t>personen</a:t>
            </a:r>
          </a:p>
          <a:p>
            <a:endParaRPr lang="nl-NL"/>
          </a:p>
          <a:p>
            <a:r>
              <a:rPr lang="nl-NL" b="1"/>
              <a:t>Ratio</a:t>
            </a:r>
          </a:p>
          <a:p>
            <a:r>
              <a:rPr lang="nl-NL"/>
              <a:t>procent</a:t>
            </a:r>
          </a:p>
          <a:p>
            <a:endParaRPr lang="nl-NL"/>
          </a:p>
          <a:p>
            <a:r>
              <a:rPr lang="nl-NL" b="1"/>
              <a:t>Teller</a:t>
            </a:r>
          </a:p>
          <a:p>
            <a:r>
              <a:rPr lang="nl-NL"/>
              <a:t>De tellers werden berekend op basis van 3 gegroepeerde antwoordcategorieën: ‘Slecht’, ‘Redelijk’ en ‘Goed’.</a:t>
            </a:r>
          </a:p>
          <a:p>
            <a:endParaRPr lang="nl-NL"/>
          </a:p>
          <a:p>
            <a:r>
              <a:rPr lang="nl-NL" b="1"/>
              <a:t>Noemer</a:t>
            </a:r>
          </a:p>
          <a:p>
            <a:r>
              <a:rPr lang="nl-NL"/>
              <a:t>Iedereen die antwoordde op de vraag werd in de noemer opgenomen.</a:t>
            </a:r>
          </a:p>
          <a:p>
            <a:endParaRPr lang="nl-NL"/>
          </a:p>
          <a:p>
            <a:r>
              <a:rPr lang="nl-NL" b="1"/>
              <a:t>Vraagstelling survey</a:t>
            </a:r>
          </a:p>
          <a:p>
            <a:r>
              <a:rPr lang="nl-NL"/>
              <a:t>Hoe is je gezondheid in het algemeen? Antwoordmogelijkheden: 'Heel erg slecht', 'Slecht', 'Redelijk', 'Goed', 'Heel erg goed'</a:t>
            </a:r>
          </a:p>
          <a:p>
            <a:endParaRPr lang="nl-NL"/>
          </a:p>
          <a:p>
            <a:r>
              <a:rPr lang="nl-NL" b="1"/>
              <a:t>Jaargangen Gemeentemonitor</a:t>
            </a:r>
          </a:p>
          <a:p>
            <a:r>
              <a:rPr lang="nl-NL"/>
              <a:t>2020, 2023</a:t>
            </a:r>
            <a:endParaRPr lang="nl-BE"/>
          </a:p>
        </p:txBody>
      </p:sp>
    </p:spTree>
    <p:extLst>
      <p:ext uri="{BB962C8B-B14F-4D97-AF65-F5344CB8AC3E}">
        <p14:creationId xmlns:p14="http://schemas.microsoft.com/office/powerpoint/2010/main" val="802574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600" b="1">
                <a:latin typeface="inherit"/>
              </a:rPr>
              <a:t>Verkeersslachtoffers per 1,000 inwoners - Deinze</a:t>
            </a:r>
          </a:p>
          <a:p>
            <a:endParaRPr lang="nl-NL" b="1"/>
          </a:p>
          <a:p>
            <a:r>
              <a:rPr lang="nl-NL" b="1"/>
              <a:t>Thema</a:t>
            </a:r>
          </a:p>
          <a:p>
            <a:r>
              <a:rPr lang="nl-BE"/>
              <a:t>Goede gezondheid en welzijn - Verkeersveiligheid</a:t>
            </a:r>
          </a:p>
          <a:p>
            <a:endParaRPr lang="nl-BE" b="1"/>
          </a:p>
          <a:p>
            <a:r>
              <a:rPr lang="nl-BE" b="1"/>
              <a:t>Definities</a:t>
            </a:r>
          </a:p>
          <a:p>
            <a:endParaRPr lang="nl-BE"/>
          </a:p>
          <a:p>
            <a:r>
              <a:rPr lang="nl-NL"/>
              <a:t>Een verkeersongeval is een ongeval dat niet aan externe factoren kan worden toegeschreven, maar zelf zijn oorsprong put uit een niet opvolgen van de verkeersregels door de toestand van de weg of een vervoermiddel of de weggebruiker. Enkel ongevallen met lichamelijk letsel op de openbare weg zijn opgenomen in deze statistiek. Zijn dus niet opgenomen: botsingen en ongevallen op privé-terrein of bij sportwedstrijden. Ongevallen met uitsluitend materiële schade worden niet opgenomen. Een ongeval in verschillende stappen wordt geregistreerd als één ongeval. De aard van het ongeval heeft betrekking op de eerste aanrijding (vb. auto botst tegen een andere auto en dan tegen een boom: het betreft hier een aanrijding tussen twee weggebruikers). Bij het type verwondingen als gevolg van een ongeval wordt elke persoon die overleed ter plaatse of binnen 30 dagen na de datum van het ongeval als een ‘verkeersdode’ geteld. Een zwaargewonde of ernstig gewonde is elke persoon die in een verkeersongeval gewond raakt en wiens toestand zodanig is dat een opname voor meer dan 24 uur in een ziekenhuis noodzakelijk is. Een licht gewonde is elke persoon die in een verkeersongeval gewond raakt en op wie de bepaling van dodelijk of zwaar gewonde niet van toepassing is.</a:t>
            </a:r>
          </a:p>
          <a:p>
            <a:endParaRPr lang="nl-NL"/>
          </a:p>
          <a:p>
            <a:r>
              <a:rPr lang="nl-NL" b="1"/>
              <a:t>Indicatoren</a:t>
            </a:r>
          </a:p>
          <a:p>
            <a:endParaRPr lang="nl-NL"/>
          </a:p>
          <a:p>
            <a:r>
              <a:rPr lang="nl-NL"/>
              <a:t>We maken een onderscheid tussen aantal verkeersongevallen enerzijds en aantal verkeersslachtoffers anderzijds. Telkens wordt het totaal aantal gegeven en het aandeel ten opzichte van het aantal inwoners. Zowel de verkeersongevallen als de verkeersslachtoffers worden verder opgesplitst naar het type verwonding: • Verkeersdode • Zwaargewonde of ernstig gewonde • Licht gewonde Het aandeel wordt bij de verkeerongevallen berekend op het totaal aantal verkeersongevallen, en bij de verkeersslachtoffers op het aantal inwoners. Aangezien het gaat om de verkeersongevallen waar een bepaald type verwonding in voor komt, kan eenzelfde verkeersongeval dus bij meerdere types van verwonding worden meegeteld. Voor de verkeersslachtoffers werd er onder de rubriek ‘Veiligheid’ een kubus toegevoegd, waarin combinaties kunnen gemaakt worden van de volgende variabelen: • Leeftijd (in klassen van 15 jaar) • Type slachtoffer (passagier, voetganger, bestuurder, ander type) • Type verwonding (lichtgewond, zwaargewond, verkeersdode) • Type weggebruiker (fietser, voetganger, personenwagen, E-bike, andere) </a:t>
            </a:r>
          </a:p>
          <a:p>
            <a:endParaRPr lang="nl-NL"/>
          </a:p>
          <a:p>
            <a:r>
              <a:rPr lang="nl-NL" b="1"/>
              <a:t>Beperkingen</a:t>
            </a:r>
          </a:p>
          <a:p>
            <a:r>
              <a:rPr lang="nl-NL"/>
              <a:t>De gegevens over dodelijke slachtoffers zijn het betrouwbaarst en stabielst. In dat geval is het erg waarschijnlijk dat de politie of het parket tussenbeide komt bij het ongeval. De gegevens over lichtgewonden zijn wellicht onderschat, meer bepaald voor zwakke weggebruikers (fietsers, voetgangers). Op basis van Belgisch en internationaal onderzoek wordt de graad van registratie door de politie voor dodelijke ongevallen geraamd op 90%. Die graad ligt rond 50% voor slachtoffers die in het ziekenhuis werden opgenomen en lager dan 20% voor zeer lichtgewonde slachtoffers (die niet in het ziekenhuis werden opgenomen). Sinds 2002 voert Statbel bij elke update een kalibratie (statistische bijschatting van ontbrekende gegevens voor elke politiezone) door voor de niet-dodelijke ongevallen. Dit verklaart de lagere stabiliteit van de statistieken van de gewonden tussen twee opeenvolgende updates en problemen met afrondingen. </a:t>
            </a:r>
          </a:p>
          <a:p>
            <a:endParaRPr lang="nl-NL"/>
          </a:p>
          <a:p>
            <a:endParaRPr lang="nl-BE"/>
          </a:p>
        </p:txBody>
      </p:sp>
    </p:spTree>
    <p:extLst>
      <p:ext uri="{BB962C8B-B14F-4D97-AF65-F5344CB8AC3E}">
        <p14:creationId xmlns:p14="http://schemas.microsoft.com/office/powerpoint/2010/main" val="2456032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nl-NL" sz="1600" b="1">
                <a:effectLst/>
                <a:latin typeface="inherit"/>
              </a:rPr>
              <a:t>Veilig naar school Eens – Deinze</a:t>
            </a:r>
          </a:p>
          <a:p>
            <a:pPr fontAlgn="base"/>
            <a:endParaRPr lang="nl-NL" b="1">
              <a:effectLst/>
              <a:latin typeface="inherit"/>
            </a:endParaRPr>
          </a:p>
          <a:p>
            <a:pPr fontAlgn="base"/>
            <a:r>
              <a:rPr lang="nl-NL" b="1">
                <a:effectLst/>
                <a:latin typeface="inherit"/>
              </a:rPr>
              <a:t>Thema</a:t>
            </a:r>
          </a:p>
          <a:p>
            <a:r>
              <a:rPr lang="nl-BE"/>
              <a:t>Goede gezondheid en welzijn - Verkeersveiligheid</a:t>
            </a:r>
          </a:p>
          <a:p>
            <a:pPr fontAlgn="base"/>
            <a:endParaRPr lang="nl-NL">
              <a:effectLst/>
            </a:endParaRPr>
          </a:p>
          <a:p>
            <a:pPr fontAlgn="base"/>
            <a:r>
              <a:rPr lang="nl-NL" b="1">
                <a:effectLst/>
                <a:latin typeface="inherit"/>
              </a:rPr>
              <a:t>Type</a:t>
            </a:r>
          </a:p>
          <a:p>
            <a:pPr fontAlgn="base"/>
            <a:r>
              <a:rPr lang="nl-NL">
                <a:effectLst/>
              </a:rPr>
              <a:t>Survey</a:t>
            </a:r>
          </a:p>
          <a:p>
            <a:pPr fontAlgn="base"/>
            <a:endParaRPr lang="nl-NL">
              <a:effectLst/>
            </a:endParaRPr>
          </a:p>
          <a:p>
            <a:pPr fontAlgn="base"/>
            <a:r>
              <a:rPr lang="nl-NL" b="1">
                <a:effectLst/>
                <a:latin typeface="inherit"/>
              </a:rPr>
              <a:t>Definitie</a:t>
            </a:r>
          </a:p>
          <a:p>
            <a:pPr fontAlgn="base"/>
            <a:r>
              <a:rPr lang="nl-NL">
                <a:effectLst/>
              </a:rPr>
              <a:t>Aandeel van de inwoners dat het voor kinderen in de gemeente/buurt veilig vindt om zich alleen te verplaatsen naar school.</a:t>
            </a:r>
          </a:p>
          <a:p>
            <a:pPr fontAlgn="base"/>
            <a:endParaRPr lang="nl-NL">
              <a:effectLst/>
            </a:endParaRPr>
          </a:p>
          <a:p>
            <a:pPr fontAlgn="base"/>
            <a:r>
              <a:rPr lang="nl-NL" b="1">
                <a:effectLst/>
                <a:latin typeface="inherit"/>
              </a:rPr>
              <a:t>Eenheid</a:t>
            </a:r>
          </a:p>
          <a:p>
            <a:pPr fontAlgn="base"/>
            <a:r>
              <a:rPr lang="nl-NL">
                <a:effectLst/>
              </a:rPr>
              <a:t>Personen</a:t>
            </a:r>
          </a:p>
          <a:p>
            <a:pPr fontAlgn="base"/>
            <a:endParaRPr lang="nl-NL">
              <a:effectLst/>
            </a:endParaRPr>
          </a:p>
          <a:p>
            <a:pPr fontAlgn="base"/>
            <a:r>
              <a:rPr lang="nl-NL" b="1">
                <a:effectLst/>
                <a:latin typeface="inherit"/>
              </a:rPr>
              <a:t>Ratio</a:t>
            </a:r>
          </a:p>
          <a:p>
            <a:pPr fontAlgn="base"/>
            <a:r>
              <a:rPr lang="nl-NL">
                <a:effectLst/>
              </a:rPr>
              <a:t>Procent</a:t>
            </a:r>
          </a:p>
          <a:p>
            <a:pPr fontAlgn="base"/>
            <a:endParaRPr lang="nl-NL">
              <a:effectLst/>
            </a:endParaRPr>
          </a:p>
          <a:p>
            <a:pPr fontAlgn="base"/>
            <a:r>
              <a:rPr lang="nl-NL" b="1">
                <a:effectLst/>
                <a:latin typeface="inherit"/>
              </a:rPr>
              <a:t>Teller</a:t>
            </a:r>
          </a:p>
          <a:p>
            <a:pPr fontAlgn="base"/>
            <a:r>
              <a:rPr lang="nl-NL">
                <a:effectLst/>
              </a:rPr>
              <a:t>De tellers werden berekend op basis van 3 gegroepeerde antwoordcategorieën: 'Helemaal oneens/Eerder oneens', 'Niet eens, niet oneens' en 'Eerder eens/ Helemaal eens’. </a:t>
            </a:r>
          </a:p>
          <a:p>
            <a:pPr fontAlgn="base"/>
            <a:endParaRPr lang="nl-NL">
              <a:effectLst/>
            </a:endParaRPr>
          </a:p>
          <a:p>
            <a:pPr fontAlgn="base"/>
            <a:r>
              <a:rPr lang="nl-NL" b="1">
                <a:effectLst/>
                <a:latin typeface="inherit"/>
              </a:rPr>
              <a:t>Noemer</a:t>
            </a:r>
          </a:p>
          <a:p>
            <a:pPr fontAlgn="base"/>
            <a:r>
              <a:rPr lang="nl-NL">
                <a:effectLst/>
              </a:rPr>
              <a:t>Iedereen die antwoordde op de vraag werd in de noemer opgenomen, uitgezonderd de respondenten in de categorie 'Weet niet/niet van toepassing'. Indien dit om omvangrijke categorie gaat, wordt hun percentage meegegeven bij 'Opmerkingen bij de kwaliteit’.</a:t>
            </a:r>
          </a:p>
          <a:p>
            <a:pPr fontAlgn="base"/>
            <a:endParaRPr lang="nl-NL">
              <a:effectLst/>
            </a:endParaRPr>
          </a:p>
          <a:p>
            <a:pPr fontAlgn="base"/>
            <a:r>
              <a:rPr lang="nl-NL" b="1">
                <a:effectLst/>
                <a:latin typeface="inherit"/>
              </a:rPr>
              <a:t>Vraagstelling survey</a:t>
            </a:r>
          </a:p>
          <a:p>
            <a:pPr fontAlgn="base"/>
            <a:r>
              <a:rPr lang="nl-NL">
                <a:effectLst/>
              </a:rPr>
              <a:t>Ben je het met onderstaande uitspraken over jouw gemeente/buurt eens? Het verkeer in mijn gemeente/buurt is veilig genoeg om kinderen alleen naar school te laten gaan. Antwoordmogelijkheden: 'Helemaal oneens', 'Eerder oneens', 'Niet eens, niet oneens', 'Eerder eens', 'Helemaal eens', 'Weet niet / niet van toepassing’</a:t>
            </a:r>
          </a:p>
          <a:p>
            <a:pPr fontAlgn="base"/>
            <a:endParaRPr lang="nl-NL">
              <a:effectLst/>
            </a:endParaRPr>
          </a:p>
          <a:p>
            <a:pPr fontAlgn="base"/>
            <a:r>
              <a:rPr lang="nl-NL" b="1">
                <a:effectLst/>
                <a:latin typeface="inherit"/>
              </a:rPr>
              <a:t>Jaargangen Gemeentemonitor</a:t>
            </a:r>
          </a:p>
          <a:p>
            <a:pPr fontAlgn="base"/>
            <a:r>
              <a:rPr lang="nl-NL">
                <a:effectLst/>
              </a:rPr>
              <a:t>2017, 2020, 2023</a:t>
            </a:r>
          </a:p>
          <a:p>
            <a:pPr fontAlgn="base"/>
            <a:endParaRPr lang="nl-NL">
              <a:effectLst/>
            </a:endParaRPr>
          </a:p>
          <a:p>
            <a:pPr fontAlgn="base"/>
            <a:r>
              <a:rPr lang="nl-NL" b="1">
                <a:effectLst/>
                <a:latin typeface="inherit"/>
              </a:rPr>
              <a:t>Jaargangen Stadsmonitor</a:t>
            </a:r>
          </a:p>
          <a:p>
            <a:pPr fontAlgn="base"/>
            <a:r>
              <a:rPr lang="nl-NL">
                <a:effectLst/>
              </a:rPr>
              <a:t>2014, 2017, 2020, 2023</a:t>
            </a:r>
          </a:p>
        </p:txBody>
      </p:sp>
    </p:spTree>
    <p:extLst>
      <p:ext uri="{BB962C8B-B14F-4D97-AF65-F5344CB8AC3E}">
        <p14:creationId xmlns:p14="http://schemas.microsoft.com/office/powerpoint/2010/main" val="1205654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9649B-7A43-96C3-A413-EA0A59114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D626F-44C9-44B6-58D2-92476BE7B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DB881-68B2-A606-49DA-AA0D09F19F7E}"/>
              </a:ext>
            </a:extLst>
          </p:cNvPr>
          <p:cNvSpPr>
            <a:spLocks noGrp="1"/>
          </p:cNvSpPr>
          <p:nvPr>
            <p:ph type="body" idx="1"/>
          </p:nvPr>
        </p:nvSpPr>
        <p:spPr/>
        <p:txBody>
          <a:bodyPr/>
          <a:lstStyle/>
          <a:p>
            <a:r>
              <a:rPr lang="nl-BE" sz="1600" b="1">
                <a:latin typeface="inherit"/>
              </a:rPr>
              <a:t>Tevreden over gezondheidsvoorzieningen in de gemeente Tevreden - Deinze</a:t>
            </a:r>
          </a:p>
          <a:p>
            <a:endParaRPr lang="nl-BE"/>
          </a:p>
          <a:p>
            <a:pPr fontAlgn="base"/>
            <a:r>
              <a:rPr lang="nl-NL" b="1">
                <a:effectLst/>
                <a:latin typeface="inherit"/>
              </a:rPr>
              <a:t>Thema</a:t>
            </a:r>
          </a:p>
          <a:p>
            <a:r>
              <a:rPr lang="nl-BE"/>
              <a:t>Goede gezondheid en welzijn - Gezondheidsvoorzieningen</a:t>
            </a:r>
          </a:p>
          <a:p>
            <a:pPr fontAlgn="base"/>
            <a:endParaRPr lang="nl-NL">
              <a:effectLst/>
            </a:endParaRPr>
          </a:p>
          <a:p>
            <a:pPr fontAlgn="base"/>
            <a:r>
              <a:rPr lang="nl-NL" b="1">
                <a:effectLst/>
                <a:latin typeface="inherit"/>
              </a:rPr>
              <a:t>Type</a:t>
            </a:r>
          </a:p>
          <a:p>
            <a:pPr fontAlgn="base"/>
            <a:r>
              <a:rPr lang="nl-NL">
                <a:effectLst/>
              </a:rPr>
              <a:t>survey</a:t>
            </a:r>
          </a:p>
          <a:p>
            <a:pPr fontAlgn="base"/>
            <a:endParaRPr lang="nl-NL" b="0">
              <a:effectLst/>
              <a:latin typeface="inherit"/>
            </a:endParaRPr>
          </a:p>
          <a:p>
            <a:pPr fontAlgn="base"/>
            <a:r>
              <a:rPr lang="nl-NL" b="1">
                <a:effectLst/>
                <a:latin typeface="inherit"/>
              </a:rPr>
              <a:t>Definitie</a:t>
            </a:r>
          </a:p>
          <a:p>
            <a:pPr fontAlgn="base"/>
            <a:r>
              <a:rPr lang="nl-NL">
                <a:effectLst/>
              </a:rPr>
              <a:t>Aandeel van de inwoners dat tevreden is over de gezondheidsvoorzieningen.</a:t>
            </a:r>
          </a:p>
          <a:p>
            <a:pPr fontAlgn="base"/>
            <a:endParaRPr lang="nl-NL" b="0">
              <a:effectLst/>
              <a:latin typeface="inherit"/>
            </a:endParaRPr>
          </a:p>
          <a:p>
            <a:pPr fontAlgn="base"/>
            <a:r>
              <a:rPr lang="nl-NL" b="1">
                <a:effectLst/>
                <a:latin typeface="inherit"/>
              </a:rPr>
              <a:t>Eenheid</a:t>
            </a:r>
          </a:p>
          <a:p>
            <a:pPr fontAlgn="base"/>
            <a:r>
              <a:rPr lang="nl-NL">
                <a:effectLst/>
              </a:rPr>
              <a:t>personen</a:t>
            </a:r>
          </a:p>
          <a:p>
            <a:pPr fontAlgn="base"/>
            <a:endParaRPr lang="nl-NL" b="0">
              <a:effectLst/>
              <a:latin typeface="inherit"/>
            </a:endParaRPr>
          </a:p>
          <a:p>
            <a:pPr fontAlgn="base"/>
            <a:r>
              <a:rPr lang="nl-NL" b="1">
                <a:effectLst/>
                <a:latin typeface="inherit"/>
              </a:rPr>
              <a:t>Ratio</a:t>
            </a:r>
          </a:p>
          <a:p>
            <a:pPr fontAlgn="base"/>
            <a:r>
              <a:rPr lang="nl-NL">
                <a:effectLst/>
              </a:rPr>
              <a:t>procent</a:t>
            </a:r>
          </a:p>
          <a:p>
            <a:pPr fontAlgn="base"/>
            <a:endParaRPr lang="nl-NL" b="0">
              <a:effectLst/>
              <a:latin typeface="inherit"/>
            </a:endParaRPr>
          </a:p>
          <a:p>
            <a:pPr fontAlgn="base"/>
            <a:r>
              <a:rPr lang="nl-NL" b="1">
                <a:effectLst/>
                <a:latin typeface="inherit"/>
              </a:rPr>
              <a:t>Teller</a:t>
            </a:r>
          </a:p>
          <a:p>
            <a:pPr fontAlgn="base"/>
            <a:r>
              <a:rPr lang="nl-NL">
                <a:effectLst/>
              </a:rPr>
              <a:t>De tellers werden berekend op basis van 3 gegroepeerde antwoordcategorieën: 'Zeer ontevreden/eerder ontevreden', 'Niet tevreden, niet ontevreden', 'Eerder tevreden/Zeer tevreden’.</a:t>
            </a:r>
          </a:p>
          <a:p>
            <a:pPr fontAlgn="base"/>
            <a:endParaRPr lang="nl-NL" b="0">
              <a:effectLst/>
              <a:latin typeface="inherit"/>
            </a:endParaRPr>
          </a:p>
          <a:p>
            <a:pPr fontAlgn="base"/>
            <a:r>
              <a:rPr lang="nl-NL" b="1">
                <a:effectLst/>
                <a:latin typeface="inherit"/>
              </a:rPr>
              <a:t>Noemer</a:t>
            </a:r>
          </a:p>
          <a:p>
            <a:pPr fontAlgn="base"/>
            <a:r>
              <a:rPr lang="nl-NL">
                <a:effectLst/>
              </a:rPr>
              <a:t>Iedereen die antwoordde op de vraag werd in de noemer opgenomen, uitgezonderd de respondenten in de categorie 'Weet niet/niet van toepassing'. Indien dit om een omvangrijke categorie gaat, wordt dit percentage meegegeven bij 'Opmerkingen bij de kwaliteit’.</a:t>
            </a:r>
          </a:p>
          <a:p>
            <a:pPr fontAlgn="base"/>
            <a:endParaRPr lang="nl-NL" b="0">
              <a:effectLst/>
              <a:latin typeface="inherit"/>
            </a:endParaRPr>
          </a:p>
          <a:p>
            <a:pPr fontAlgn="base"/>
            <a:r>
              <a:rPr lang="nl-NL" b="1">
                <a:effectLst/>
                <a:latin typeface="inherit"/>
              </a:rPr>
              <a:t>Vraagstelling survey</a:t>
            </a:r>
          </a:p>
          <a:p>
            <a:pPr fontAlgn="base"/>
            <a:r>
              <a:rPr lang="nl-NL">
                <a:effectLst/>
              </a:rPr>
              <a:t>Ben je tevreden over de voorzieningen in jouw gemeente/stad? Gezondheidsvoorzieningen (huisarts, tandarts, apotheker, ziekenfonds, …). Antwoordmogelijkheden: 'Zeer ontevreden', 'Eerder ontevreden', 'Niet tevreden, niet ontevreden', 'Eerder tevreden', 'Zeer tevreden', 'Weet niet/niet van toepassing'</a:t>
            </a:r>
          </a:p>
          <a:p>
            <a:endParaRPr lang="nl-BE"/>
          </a:p>
        </p:txBody>
      </p:sp>
    </p:spTree>
    <p:extLst>
      <p:ext uri="{BB962C8B-B14F-4D97-AF65-F5344CB8AC3E}">
        <p14:creationId xmlns:p14="http://schemas.microsoft.com/office/powerpoint/2010/main" val="2015066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9649B-7A43-96C3-A413-EA0A59114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D626F-44C9-44B6-58D2-92476BE7B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DB881-68B2-A606-49DA-AA0D09F19F7E}"/>
              </a:ext>
            </a:extLst>
          </p:cNvPr>
          <p:cNvSpPr>
            <a:spLocks noGrp="1"/>
          </p:cNvSpPr>
          <p:nvPr>
            <p:ph type="body" idx="1"/>
          </p:nvPr>
        </p:nvSpPr>
        <p:spPr/>
        <p:txBody>
          <a:bodyPr/>
          <a:lstStyle/>
          <a:p>
            <a:r>
              <a:rPr lang="nl-BE" sz="1600" b="1">
                <a:latin typeface="inherit"/>
              </a:rPr>
              <a:t>Voldoende huisartsen Eens - Deinze</a:t>
            </a:r>
          </a:p>
          <a:p>
            <a:endParaRPr lang="nl-BE"/>
          </a:p>
          <a:p>
            <a:pPr fontAlgn="base"/>
            <a:r>
              <a:rPr lang="nl-NL" b="1">
                <a:effectLst/>
                <a:latin typeface="inherit"/>
              </a:rPr>
              <a:t>Thema</a:t>
            </a:r>
          </a:p>
          <a:p>
            <a:r>
              <a:rPr lang="nl-BE"/>
              <a:t>Goede gezondheid en welzijn - Gezondheidsvoorzieningen</a:t>
            </a:r>
          </a:p>
          <a:p>
            <a:endParaRPr lang="nl-NL"/>
          </a:p>
          <a:p>
            <a:r>
              <a:rPr lang="nl-NL" b="1"/>
              <a:t>Type</a:t>
            </a:r>
          </a:p>
          <a:p>
            <a:r>
              <a:rPr lang="nl-NL"/>
              <a:t>survey</a:t>
            </a:r>
          </a:p>
          <a:p>
            <a:endParaRPr lang="nl-NL"/>
          </a:p>
          <a:p>
            <a:r>
              <a:rPr lang="nl-NL" b="1"/>
              <a:t>Definitie</a:t>
            </a:r>
          </a:p>
          <a:p>
            <a:r>
              <a:rPr lang="nl-NL"/>
              <a:t>Aandeel van de inwoners dat vindt dat er voldoende huisartsen zijn in de buurt.</a:t>
            </a:r>
          </a:p>
          <a:p>
            <a:endParaRPr lang="nl-NL"/>
          </a:p>
          <a:p>
            <a:r>
              <a:rPr lang="nl-NL" b="1"/>
              <a:t>Eenheid</a:t>
            </a:r>
          </a:p>
          <a:p>
            <a:r>
              <a:rPr lang="nl-NL"/>
              <a:t>personen</a:t>
            </a:r>
          </a:p>
          <a:p>
            <a:endParaRPr lang="nl-NL"/>
          </a:p>
          <a:p>
            <a:r>
              <a:rPr lang="nl-NL" b="1"/>
              <a:t>Ratio</a:t>
            </a:r>
          </a:p>
          <a:p>
            <a:r>
              <a:rPr lang="nl-NL"/>
              <a:t>procent</a:t>
            </a:r>
          </a:p>
          <a:p>
            <a:endParaRPr lang="nl-NL"/>
          </a:p>
          <a:p>
            <a:r>
              <a:rPr lang="nl-NL" b="1"/>
              <a:t>Teller</a:t>
            </a:r>
          </a:p>
          <a:p>
            <a:r>
              <a:rPr lang="nl-NL"/>
              <a:t>De tellers werden berekend op basis van 3 gegroepeerde antwoordcategorieën: 'Helemaal oneens/Eerder oneens', 'Niet eens, niet oneens' en 'Eerder eens/ Helemaal eens'. </a:t>
            </a:r>
          </a:p>
          <a:p>
            <a:endParaRPr lang="nl-NL"/>
          </a:p>
          <a:p>
            <a:r>
              <a:rPr lang="nl-NL" b="1"/>
              <a:t>Noemer</a:t>
            </a:r>
          </a:p>
          <a:p>
            <a:r>
              <a:rPr lang="nl-NL"/>
              <a:t>Iedereen die antwoordde op de vraag werd in de noemer opgenomen, uitgezonderd de respondenten in de categorie 'Weet niet/niet van toepassing'. Indien dit om omvangrijke categorie gaat, wordt hun percentage meegegeven bij 'Opmerkingen bij de kwaliteit'.</a:t>
            </a:r>
          </a:p>
          <a:p>
            <a:endParaRPr lang="nl-NL"/>
          </a:p>
          <a:p>
            <a:r>
              <a:rPr lang="nl-NL" b="1"/>
              <a:t>Vraagstelling survey</a:t>
            </a:r>
          </a:p>
          <a:p>
            <a:r>
              <a:rPr lang="nl-NL"/>
              <a:t>Ben je het met onderstaande uitspraken over jouw buurt eens? Er zijn voldoende huisartsen in de buurt. Antwoordmogelijkheden: 'Helemaal oneens', 'Eerder oneens', 'Niet eens, niet oneens', 'Eerder eens', 'Helemaal eens', 'Weet niet/niet van toepassing'</a:t>
            </a:r>
          </a:p>
          <a:p>
            <a:endParaRPr lang="nl-NL"/>
          </a:p>
          <a:p>
            <a:r>
              <a:rPr lang="nl-NL" b="1"/>
              <a:t>Jaargangen Gemeentemonitor</a:t>
            </a:r>
          </a:p>
          <a:p>
            <a:r>
              <a:rPr lang="nl-NL"/>
              <a:t>2020, 2023</a:t>
            </a:r>
          </a:p>
          <a:p>
            <a:endParaRPr lang="nl-NL"/>
          </a:p>
          <a:p>
            <a:r>
              <a:rPr lang="nl-NL" b="1"/>
              <a:t>Jaargangen Stadsmonitor</a:t>
            </a:r>
          </a:p>
          <a:p>
            <a:r>
              <a:rPr lang="nl-NL"/>
              <a:t>2008, 2011, 2014, 2017, 2020, 2023</a:t>
            </a:r>
            <a:endParaRPr lang="nl-BE"/>
          </a:p>
        </p:txBody>
      </p:sp>
    </p:spTree>
    <p:extLst>
      <p:ext uri="{BB962C8B-B14F-4D97-AF65-F5344CB8AC3E}">
        <p14:creationId xmlns:p14="http://schemas.microsoft.com/office/powerpoint/2010/main" val="1806857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9649B-7A43-96C3-A413-EA0A59114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D626F-44C9-44B6-58D2-92476BE7B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DB881-68B2-A606-49DA-AA0D09F19F7E}"/>
              </a:ext>
            </a:extLst>
          </p:cNvPr>
          <p:cNvSpPr>
            <a:spLocks noGrp="1"/>
          </p:cNvSpPr>
          <p:nvPr>
            <p:ph type="body" idx="1"/>
          </p:nvPr>
        </p:nvSpPr>
        <p:spPr/>
        <p:txBody>
          <a:bodyPr/>
          <a:lstStyle/>
          <a:p>
            <a:r>
              <a:rPr lang="nl-BE" sz="1600" b="1">
                <a:latin typeface="inherit"/>
              </a:rPr>
              <a:t>Voldoende activiteiten voor ouderen Oneens - Deinze</a:t>
            </a:r>
          </a:p>
          <a:p>
            <a:endParaRPr lang="nl-BE"/>
          </a:p>
          <a:p>
            <a:pPr fontAlgn="base"/>
            <a:r>
              <a:rPr lang="nl-NL" b="1">
                <a:effectLst/>
                <a:latin typeface="inherit"/>
              </a:rPr>
              <a:t>Thema</a:t>
            </a:r>
          </a:p>
          <a:p>
            <a:r>
              <a:rPr lang="nl-BE"/>
              <a:t>Goede gezondheid en welzijn – Voorzieningen voor ouderen</a:t>
            </a:r>
          </a:p>
          <a:p>
            <a:pPr fontAlgn="base"/>
            <a:endParaRPr lang="nl-NL" b="0">
              <a:effectLst/>
              <a:latin typeface="inherit"/>
            </a:endParaRPr>
          </a:p>
          <a:p>
            <a:pPr fontAlgn="base"/>
            <a:r>
              <a:rPr lang="nl-NL" b="1">
                <a:effectLst/>
                <a:latin typeface="inherit"/>
              </a:rPr>
              <a:t>Type</a:t>
            </a:r>
          </a:p>
          <a:p>
            <a:pPr fontAlgn="base"/>
            <a:r>
              <a:rPr lang="nl-NL">
                <a:effectLst/>
              </a:rPr>
              <a:t>survey</a:t>
            </a:r>
          </a:p>
          <a:p>
            <a:pPr fontAlgn="base"/>
            <a:endParaRPr lang="nl-NL" b="0">
              <a:effectLst/>
              <a:latin typeface="inherit"/>
            </a:endParaRPr>
          </a:p>
          <a:p>
            <a:pPr fontAlgn="base"/>
            <a:r>
              <a:rPr lang="nl-NL" b="1">
                <a:effectLst/>
                <a:latin typeface="inherit"/>
              </a:rPr>
              <a:t>Definitie</a:t>
            </a:r>
          </a:p>
          <a:p>
            <a:pPr fontAlgn="base"/>
            <a:r>
              <a:rPr lang="nl-NL">
                <a:effectLst/>
              </a:rPr>
              <a:t>Aandeel van de inwoners dat vindt dat er in de buurt voldoende activiteiten voor senioren zijn.</a:t>
            </a:r>
          </a:p>
          <a:p>
            <a:pPr fontAlgn="base"/>
            <a:endParaRPr lang="nl-NL" b="0">
              <a:effectLst/>
              <a:latin typeface="inherit"/>
            </a:endParaRPr>
          </a:p>
          <a:p>
            <a:pPr fontAlgn="base"/>
            <a:r>
              <a:rPr lang="nl-NL" b="1">
                <a:effectLst/>
                <a:latin typeface="inherit"/>
              </a:rPr>
              <a:t>Eenheid</a:t>
            </a:r>
          </a:p>
          <a:p>
            <a:pPr fontAlgn="base"/>
            <a:r>
              <a:rPr lang="nl-NL">
                <a:effectLst/>
              </a:rPr>
              <a:t>personen</a:t>
            </a:r>
          </a:p>
          <a:p>
            <a:pPr fontAlgn="base"/>
            <a:endParaRPr lang="nl-NL" b="0">
              <a:effectLst/>
              <a:latin typeface="inherit"/>
            </a:endParaRPr>
          </a:p>
          <a:p>
            <a:pPr fontAlgn="base"/>
            <a:r>
              <a:rPr lang="nl-NL" b="1">
                <a:effectLst/>
                <a:latin typeface="inherit"/>
              </a:rPr>
              <a:t>Ratio</a:t>
            </a:r>
          </a:p>
          <a:p>
            <a:pPr fontAlgn="base"/>
            <a:r>
              <a:rPr lang="nl-NL">
                <a:effectLst/>
              </a:rPr>
              <a:t>procent</a:t>
            </a:r>
          </a:p>
          <a:p>
            <a:pPr fontAlgn="base"/>
            <a:endParaRPr lang="nl-NL" b="0">
              <a:effectLst/>
              <a:latin typeface="inherit"/>
            </a:endParaRPr>
          </a:p>
          <a:p>
            <a:pPr fontAlgn="base"/>
            <a:r>
              <a:rPr lang="nl-NL" b="1">
                <a:effectLst/>
                <a:latin typeface="inherit"/>
              </a:rPr>
              <a:t>Teller</a:t>
            </a:r>
          </a:p>
          <a:p>
            <a:pPr fontAlgn="base"/>
            <a:r>
              <a:rPr lang="nl-NL">
                <a:effectLst/>
              </a:rPr>
              <a:t>De tellers werden berekend op basis van 3 gegroepeerde antwoordcategorieën: 'Helemaal oneens/Eerder oneens', 'Niet eens, niet oneens' en 'Eerder eens/ Helemaal eens’. </a:t>
            </a:r>
          </a:p>
          <a:p>
            <a:pPr fontAlgn="base"/>
            <a:endParaRPr lang="nl-NL" b="0">
              <a:effectLst/>
              <a:latin typeface="inherit"/>
            </a:endParaRPr>
          </a:p>
          <a:p>
            <a:pPr fontAlgn="base"/>
            <a:r>
              <a:rPr lang="nl-NL" b="1">
                <a:effectLst/>
                <a:latin typeface="inherit"/>
              </a:rPr>
              <a:t>Noemer</a:t>
            </a:r>
          </a:p>
          <a:p>
            <a:pPr fontAlgn="base"/>
            <a:r>
              <a:rPr lang="nl-NL">
                <a:effectLst/>
              </a:rPr>
              <a:t>Iedereen die antwoordde op de vraag werd in de noemer opgenomen, uitgezonderd de respondenten in de categorie 'Weet niet/niet van toepassing'. Indien dit om omvangrijke categorie gaat, wordt hun percentage meegegeven bij 'Opmerkingen bij de kwaliteit’.</a:t>
            </a:r>
          </a:p>
          <a:p>
            <a:pPr fontAlgn="base"/>
            <a:endParaRPr lang="nl-NL" b="0">
              <a:effectLst/>
              <a:latin typeface="inherit"/>
            </a:endParaRPr>
          </a:p>
          <a:p>
            <a:pPr fontAlgn="base"/>
            <a:r>
              <a:rPr lang="nl-NL" b="1">
                <a:effectLst/>
                <a:latin typeface="inherit"/>
              </a:rPr>
              <a:t>Vraagstelling survey</a:t>
            </a:r>
          </a:p>
          <a:p>
            <a:pPr fontAlgn="base"/>
            <a:r>
              <a:rPr lang="nl-NL">
                <a:effectLst/>
              </a:rPr>
              <a:t>Ben je het met onderstaande uitspraken over jouw buurt eens? Er zijn voldoende activiteiten voor senioren in mijn buurt. Antwoordmogelijkheden: 'Helemaal oneens', 'Eerder oneens', 'Niet eens, niet oneens', 'Eerder eens', 'Helemaal eens', 'Weet niet/niet van toepassing’</a:t>
            </a:r>
          </a:p>
          <a:p>
            <a:pPr fontAlgn="base"/>
            <a:endParaRPr lang="nl-NL" b="0">
              <a:effectLst/>
              <a:latin typeface="inherit"/>
            </a:endParaRPr>
          </a:p>
          <a:p>
            <a:pPr fontAlgn="base"/>
            <a:r>
              <a:rPr lang="nl-NL" b="1">
                <a:effectLst/>
                <a:latin typeface="inherit"/>
              </a:rPr>
              <a:t>Jaargangen Gemeentemonitor</a:t>
            </a:r>
          </a:p>
          <a:p>
            <a:pPr fontAlgn="base"/>
            <a:r>
              <a:rPr lang="nl-NL">
                <a:effectLst/>
              </a:rPr>
              <a:t>2017, 2020, 2023</a:t>
            </a:r>
          </a:p>
          <a:p>
            <a:pPr fontAlgn="base"/>
            <a:endParaRPr lang="nl-NL" b="0">
              <a:effectLst/>
              <a:latin typeface="inherit"/>
            </a:endParaRPr>
          </a:p>
          <a:p>
            <a:pPr fontAlgn="base"/>
            <a:r>
              <a:rPr lang="nl-NL" b="1">
                <a:effectLst/>
                <a:latin typeface="inherit"/>
              </a:rPr>
              <a:t>Jaargangen Stadsmonitor</a:t>
            </a:r>
          </a:p>
          <a:p>
            <a:pPr fontAlgn="base"/>
            <a:r>
              <a:rPr lang="nl-NL">
                <a:effectLst/>
              </a:rPr>
              <a:t>2008, 2011, 2014, 2017, 2020, 2023</a:t>
            </a:r>
          </a:p>
          <a:p>
            <a:pPr fontAlgn="base"/>
            <a:endParaRPr lang="nl-NL" b="0">
              <a:effectLst/>
              <a:latin typeface="inherit"/>
            </a:endParaRPr>
          </a:p>
          <a:p>
            <a:pPr fontAlgn="base"/>
            <a:r>
              <a:rPr lang="nl-NL" b="1">
                <a:effectLst/>
                <a:latin typeface="inherit"/>
              </a:rPr>
              <a:t>Opmerking</a:t>
            </a:r>
          </a:p>
          <a:p>
            <a:pPr fontAlgn="base"/>
            <a:r>
              <a:rPr lang="nl-NL">
                <a:effectLst/>
              </a:rPr>
              <a:t>Er zijn wijzigingen in de terminologie doorheen de jaren. In 2023 werd "ouderen" aangepast naar "senioren". Dit kan een impact hebben op de vergelijkbaarheid.</a:t>
            </a:r>
            <a:br>
              <a:rPr lang="nl-NL">
                <a:effectLst/>
              </a:rPr>
            </a:br>
            <a:r>
              <a:rPr lang="nl-NL">
                <a:effectLst/>
              </a:rPr>
              <a:t>Iedereen die antwoordde op de vraag werd in de noemer opgenomen, uitgezonderd de respondenten in de categorie 'Weet niet/niet van toepassing'. </a:t>
            </a:r>
            <a:r>
              <a:rPr lang="nl-NL" b="1">
                <a:effectLst/>
              </a:rPr>
              <a:t>Deze categorie is bij deze vraag relatief groot (36% in 2023).</a:t>
            </a:r>
          </a:p>
        </p:txBody>
      </p:sp>
    </p:spTree>
    <p:extLst>
      <p:ext uri="{BB962C8B-B14F-4D97-AF65-F5344CB8AC3E}">
        <p14:creationId xmlns:p14="http://schemas.microsoft.com/office/powerpoint/2010/main" val="238207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63F5E-35E4-9D89-5C70-7C80D080F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CBCDF-5C8F-ED95-7180-94FAC19590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F96FF-8BF5-9E47-6B60-FFFB3072D43F}"/>
              </a:ext>
            </a:extLst>
          </p:cNvPr>
          <p:cNvSpPr>
            <a:spLocks noGrp="1"/>
          </p:cNvSpPr>
          <p:nvPr>
            <p:ph type="body" idx="1"/>
          </p:nvPr>
        </p:nvSpPr>
        <p:spPr/>
        <p:txBody>
          <a:bodyPr/>
          <a:lstStyle/>
          <a:p>
            <a:r>
              <a:rPr lang="nl-BE" sz="1600" b="1">
                <a:latin typeface="inherit"/>
              </a:rPr>
              <a:t>Kankerscreening – baarmoederhalskanker - Deinze</a:t>
            </a:r>
          </a:p>
          <a:p>
            <a:endParaRPr lang="nl-BE"/>
          </a:p>
          <a:p>
            <a:pPr fontAlgn="base"/>
            <a:r>
              <a:rPr lang="nl-NL" b="1">
                <a:effectLst/>
                <a:latin typeface="inherit"/>
              </a:rPr>
              <a:t>Thema</a:t>
            </a:r>
          </a:p>
          <a:p>
            <a:r>
              <a:rPr lang="nl-BE"/>
              <a:t>Goede gezondheid en welzijn – Preventieve zorg</a:t>
            </a:r>
          </a:p>
          <a:p>
            <a:pPr algn="l"/>
            <a:endParaRPr lang="nl-NL" b="1" i="0">
              <a:solidFill>
                <a:srgbClr val="333333"/>
              </a:solidFill>
              <a:effectLst/>
              <a:latin typeface="PT Sans" panose="020B0503020203020204" pitchFamily="34" charset="0"/>
            </a:endParaRPr>
          </a:p>
          <a:p>
            <a:pPr algn="l"/>
            <a:r>
              <a:rPr lang="nl-NL" b="1" i="0">
                <a:solidFill>
                  <a:srgbClr val="333333"/>
                </a:solidFill>
                <a:effectLst/>
                <a:latin typeface="PT Sans" panose="020B0503020203020204" pitchFamily="34" charset="0"/>
              </a:rPr>
              <a:t>Beschrijving</a:t>
            </a:r>
          </a:p>
          <a:p>
            <a:pPr algn="l"/>
            <a:r>
              <a:rPr lang="nl-NL" b="0" i="0">
                <a:solidFill>
                  <a:srgbClr val="333333"/>
                </a:solidFill>
                <a:effectLst/>
                <a:latin typeface="PT Sans" panose="020B0503020203020204" pitchFamily="34" charset="0"/>
              </a:rPr>
              <a:t>Aandeel inwoners dat zich preventief laat onderzoeken voor baarmoederhalskanker.</a:t>
            </a:r>
          </a:p>
          <a:p>
            <a:pPr algn="l"/>
            <a:endParaRPr lang="nl-NL" b="0" i="0">
              <a:solidFill>
                <a:srgbClr val="333333"/>
              </a:solidFill>
              <a:effectLst/>
              <a:latin typeface="PT Sans" panose="020B0503020203020204" pitchFamily="34" charset="0"/>
            </a:endParaRPr>
          </a:p>
          <a:p>
            <a:pPr algn="l"/>
            <a:r>
              <a:rPr lang="nl-NL" b="1" i="0">
                <a:solidFill>
                  <a:srgbClr val="333333"/>
                </a:solidFill>
                <a:effectLst/>
                <a:latin typeface="PT Sans" panose="020B0503020203020204" pitchFamily="34" charset="0"/>
              </a:rPr>
              <a:t>Laatste wijziging</a:t>
            </a:r>
          </a:p>
          <a:p>
            <a:pPr algn="l"/>
            <a:r>
              <a:rPr lang="nl-NL" b="0" i="0">
                <a:solidFill>
                  <a:srgbClr val="333333"/>
                </a:solidFill>
                <a:effectLst/>
                <a:latin typeface="PT Sans" panose="020B0503020203020204" pitchFamily="34" charset="0"/>
              </a:rPr>
              <a:t>4-7-2023 16:11:58</a:t>
            </a:r>
          </a:p>
          <a:p>
            <a:pPr algn="l"/>
            <a:endParaRPr lang="nl-NL" b="0" i="0">
              <a:solidFill>
                <a:srgbClr val="333333"/>
              </a:solidFill>
              <a:effectLst/>
              <a:latin typeface="PT Sans" panose="020B0503020203020204" pitchFamily="34" charset="0"/>
            </a:endParaRPr>
          </a:p>
          <a:p>
            <a:pPr algn="l"/>
            <a:r>
              <a:rPr lang="nl-NL" b="1" i="0">
                <a:solidFill>
                  <a:srgbClr val="333333"/>
                </a:solidFill>
                <a:effectLst/>
                <a:latin typeface="PT Sans" panose="020B0503020203020204" pitchFamily="34" charset="0"/>
              </a:rPr>
              <a:t>Bron</a:t>
            </a:r>
          </a:p>
          <a:p>
            <a:r>
              <a:rPr lang="nl-NL" b="0" i="0">
                <a:solidFill>
                  <a:srgbClr val="333333"/>
                </a:solidFill>
                <a:effectLst/>
                <a:latin typeface="PT Sans" panose="020B0503020203020204" pitchFamily="34" charset="0"/>
              </a:rPr>
              <a:t>Centrum voor Kankeropsporing vzw</a:t>
            </a:r>
            <a:endParaRPr lang="nl-BE"/>
          </a:p>
        </p:txBody>
      </p:sp>
    </p:spTree>
    <p:extLst>
      <p:ext uri="{BB962C8B-B14F-4D97-AF65-F5344CB8AC3E}">
        <p14:creationId xmlns:p14="http://schemas.microsoft.com/office/powerpoint/2010/main" val="1063458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63F5E-35E4-9D89-5C70-7C80D080F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CBCDF-5C8F-ED95-7180-94FAC19590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F96FF-8BF5-9E47-6B60-FFFB3072D43F}"/>
              </a:ext>
            </a:extLst>
          </p:cNvPr>
          <p:cNvSpPr>
            <a:spLocks noGrp="1"/>
          </p:cNvSpPr>
          <p:nvPr>
            <p:ph type="body" idx="1"/>
          </p:nvPr>
        </p:nvSpPr>
        <p:spPr/>
        <p:txBody>
          <a:bodyPr/>
          <a:lstStyle/>
          <a:p>
            <a:r>
              <a:rPr lang="nl-BE" sz="1600" b="1">
                <a:latin typeface="inherit"/>
              </a:rPr>
              <a:t>Preventieve mondzorg - 2022 - Deinze</a:t>
            </a:r>
          </a:p>
          <a:p>
            <a:endParaRPr lang="nl-BE"/>
          </a:p>
          <a:p>
            <a:pPr fontAlgn="base"/>
            <a:r>
              <a:rPr lang="nl-NL" b="1">
                <a:effectLst/>
                <a:latin typeface="inherit"/>
              </a:rPr>
              <a:t>Thema</a:t>
            </a:r>
          </a:p>
          <a:p>
            <a:r>
              <a:rPr lang="nl-BE"/>
              <a:t>Goede gezondheid en welzijn – Preventieve zorg</a:t>
            </a:r>
          </a:p>
          <a:p>
            <a:pPr algn="l"/>
            <a:endParaRPr lang="nl-NL" b="1" i="0">
              <a:solidFill>
                <a:srgbClr val="333333"/>
              </a:solidFill>
              <a:effectLst/>
              <a:latin typeface="PT Sans" panose="020B0503020203020204" pitchFamily="34" charset="0"/>
            </a:endParaRPr>
          </a:p>
          <a:p>
            <a:pPr algn="l"/>
            <a:r>
              <a:rPr lang="nl-NL" b="1" i="0">
                <a:solidFill>
                  <a:srgbClr val="333333"/>
                </a:solidFill>
                <a:effectLst/>
                <a:latin typeface="PT Sans" panose="020B0503020203020204" pitchFamily="34" charset="0"/>
              </a:rPr>
              <a:t>Beschrijving</a:t>
            </a:r>
          </a:p>
          <a:p>
            <a:r>
              <a:rPr lang="nl-NL" b="0" i="0">
                <a:solidFill>
                  <a:srgbClr val="333333"/>
                </a:solidFill>
                <a:effectLst/>
                <a:latin typeface="PT Sans" panose="020B0503020203020204" pitchFamily="34" charset="0"/>
              </a:rPr>
              <a:t>Aandeel rechthebbenden met minstens 2 preventieve contacten met de tandarts in 2 verschillende jaren binnen een periode van 3 kalenderjaren (jaar x, jaar x-1, jaar x-2)</a:t>
            </a:r>
            <a:endParaRPr lang="nl-BE"/>
          </a:p>
        </p:txBody>
      </p:sp>
    </p:spTree>
    <p:extLst>
      <p:ext uri="{BB962C8B-B14F-4D97-AF65-F5344CB8AC3E}">
        <p14:creationId xmlns:p14="http://schemas.microsoft.com/office/powerpoint/2010/main" val="197952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3127011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602B9-90A9-3CAE-AC23-0D8A73B82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1B6BE-5783-14C5-7E81-2210F3208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5D6C6E-869A-295A-B17E-48AC57C5FCE1}"/>
              </a:ext>
            </a:extLst>
          </p:cNvPr>
          <p:cNvSpPr>
            <a:spLocks noGrp="1"/>
          </p:cNvSpPr>
          <p:nvPr>
            <p:ph type="body" idx="1"/>
          </p:nvPr>
        </p:nvSpPr>
        <p:spPr/>
        <p:txBody>
          <a:bodyPr/>
          <a:lstStyle/>
          <a:p>
            <a:r>
              <a:rPr lang="nl-BE" sz="1600" b="1">
                <a:latin typeface="inherit"/>
              </a:rPr>
              <a:t>Sportparticipatie Nooit - Deinze</a:t>
            </a:r>
          </a:p>
          <a:p>
            <a:endParaRPr lang="nl-BE"/>
          </a:p>
          <a:p>
            <a:pPr fontAlgn="base"/>
            <a:r>
              <a:rPr lang="nl-NL" b="1">
                <a:effectLst/>
                <a:latin typeface="inherit"/>
              </a:rPr>
              <a:t>Thema</a:t>
            </a:r>
          </a:p>
          <a:p>
            <a:r>
              <a:rPr lang="nl-BE"/>
              <a:t>Goede gezondheid en welzijn – Beweging en sport</a:t>
            </a:r>
          </a:p>
          <a:p>
            <a:pPr fontAlgn="base"/>
            <a:endParaRPr lang="nl-NL">
              <a:effectLst/>
            </a:endParaRPr>
          </a:p>
          <a:p>
            <a:pPr fontAlgn="base"/>
            <a:r>
              <a:rPr lang="nl-NL" b="1">
                <a:effectLst/>
                <a:latin typeface="inherit"/>
              </a:rPr>
              <a:t>Type</a:t>
            </a:r>
          </a:p>
          <a:p>
            <a:pPr fontAlgn="base"/>
            <a:r>
              <a:rPr lang="nl-NL">
                <a:effectLst/>
              </a:rPr>
              <a:t>survey</a:t>
            </a:r>
          </a:p>
          <a:p>
            <a:pPr fontAlgn="base"/>
            <a:endParaRPr lang="nl-NL" b="0">
              <a:effectLst/>
              <a:latin typeface="inherit"/>
            </a:endParaRPr>
          </a:p>
          <a:p>
            <a:pPr fontAlgn="base"/>
            <a:r>
              <a:rPr lang="nl-NL" b="1">
                <a:effectLst/>
                <a:latin typeface="inherit"/>
              </a:rPr>
              <a:t>Definitie</a:t>
            </a:r>
          </a:p>
          <a:p>
            <a:pPr fontAlgn="base"/>
            <a:r>
              <a:rPr lang="nl-NL">
                <a:effectLst/>
              </a:rPr>
              <a:t>Aandeel van de inwoners dat regelmatig actief aan sport doet (activiteiten die minimum 20 minuten duren, zoals zwemmen, fietsen, wandelen, voetballen, …).</a:t>
            </a:r>
          </a:p>
          <a:p>
            <a:pPr fontAlgn="base"/>
            <a:endParaRPr lang="nl-NL" b="0">
              <a:effectLst/>
              <a:latin typeface="inherit"/>
            </a:endParaRPr>
          </a:p>
          <a:p>
            <a:pPr fontAlgn="base"/>
            <a:r>
              <a:rPr lang="nl-NL" b="1">
                <a:effectLst/>
                <a:latin typeface="inherit"/>
              </a:rPr>
              <a:t>Eenheid</a:t>
            </a:r>
          </a:p>
          <a:p>
            <a:pPr fontAlgn="base"/>
            <a:r>
              <a:rPr lang="nl-NL">
                <a:effectLst/>
              </a:rPr>
              <a:t>personen</a:t>
            </a:r>
          </a:p>
          <a:p>
            <a:pPr fontAlgn="base"/>
            <a:endParaRPr lang="nl-NL" b="0">
              <a:effectLst/>
              <a:latin typeface="inherit"/>
            </a:endParaRPr>
          </a:p>
          <a:p>
            <a:pPr fontAlgn="base"/>
            <a:r>
              <a:rPr lang="nl-NL" b="1">
                <a:effectLst/>
                <a:latin typeface="inherit"/>
              </a:rPr>
              <a:t>Ratio</a:t>
            </a:r>
          </a:p>
          <a:p>
            <a:pPr fontAlgn="base"/>
            <a:r>
              <a:rPr lang="nl-NL">
                <a:effectLst/>
              </a:rPr>
              <a:t>procent</a:t>
            </a:r>
          </a:p>
          <a:p>
            <a:pPr fontAlgn="base"/>
            <a:endParaRPr lang="nl-NL" b="0">
              <a:effectLst/>
              <a:latin typeface="inherit"/>
            </a:endParaRPr>
          </a:p>
          <a:p>
            <a:pPr fontAlgn="base"/>
            <a:r>
              <a:rPr lang="nl-NL" b="1">
                <a:effectLst/>
                <a:latin typeface="inherit"/>
              </a:rPr>
              <a:t>Teller</a:t>
            </a:r>
          </a:p>
          <a:p>
            <a:pPr fontAlgn="base"/>
            <a:r>
              <a:rPr lang="nl-NL">
                <a:effectLst/>
              </a:rPr>
              <a:t>De tellers werden berekend op basis van 3 gegroepeerde antwoordcategorieën: 'Nooit/Een uitzonderlijke keer', 'Minstens maandelijks' en 'Minstens wekelijks'. De indicator zijn diegenen die minstens wekelijks sporten.</a:t>
            </a:r>
          </a:p>
          <a:p>
            <a:pPr fontAlgn="base"/>
            <a:endParaRPr lang="nl-NL" b="0">
              <a:effectLst/>
              <a:latin typeface="inherit"/>
            </a:endParaRPr>
          </a:p>
          <a:p>
            <a:pPr fontAlgn="base"/>
            <a:r>
              <a:rPr lang="nl-NL" b="1">
                <a:effectLst/>
                <a:latin typeface="inherit"/>
              </a:rPr>
              <a:t>Noemer</a:t>
            </a:r>
          </a:p>
          <a:p>
            <a:pPr fontAlgn="base"/>
            <a:r>
              <a:rPr lang="nl-NL">
                <a:effectLst/>
              </a:rPr>
              <a:t>Iedereen die antwoordde op de vraag werd in de noemer opgenomen.</a:t>
            </a:r>
          </a:p>
          <a:p>
            <a:pPr fontAlgn="base"/>
            <a:endParaRPr lang="nl-NL" b="0">
              <a:effectLst/>
              <a:latin typeface="inherit"/>
            </a:endParaRPr>
          </a:p>
          <a:p>
            <a:pPr fontAlgn="base"/>
            <a:r>
              <a:rPr lang="nl-NL" b="1">
                <a:effectLst/>
                <a:latin typeface="inherit"/>
              </a:rPr>
              <a:t>Vraagstelling survey</a:t>
            </a:r>
          </a:p>
          <a:p>
            <a:pPr fontAlgn="base"/>
            <a:r>
              <a:rPr lang="nl-NL">
                <a:effectLst/>
              </a:rPr>
              <a:t>Hoe vaak heb je de voorbije 12 maanden actief aan sport gedaan? Onder actief sporten verstaan we activiteiten die minimum 20 minuten duren (zoals zwemmen, fietsen, wandelen, voetballen, …), niet kaarten, biljarten, schaken. </a:t>
            </a:r>
          </a:p>
          <a:p>
            <a:pPr fontAlgn="base"/>
            <a:r>
              <a:rPr lang="nl-NL">
                <a:effectLst/>
              </a:rPr>
              <a:t>Antwoordmodelijkheden:</a:t>
            </a:r>
            <a:br>
              <a:rPr lang="nl-NL">
                <a:effectLst/>
              </a:rPr>
            </a:br>
            <a:r>
              <a:rPr lang="nl-NL">
                <a:effectLst/>
              </a:rPr>
              <a:t>'Nooit', 'Een uitzonderlijke keer', 'Maandelijks', 'Meermaals per maand', 'Wekelijks', 'Meermaals per week', 'Dagelijks’</a:t>
            </a:r>
          </a:p>
          <a:p>
            <a:pPr fontAlgn="base"/>
            <a:endParaRPr lang="nl-NL" b="0">
              <a:effectLst/>
              <a:latin typeface="inherit"/>
            </a:endParaRPr>
          </a:p>
          <a:p>
            <a:pPr fontAlgn="base"/>
            <a:r>
              <a:rPr lang="nl-NL" b="1">
                <a:effectLst/>
                <a:latin typeface="inherit"/>
              </a:rPr>
              <a:t>Jaargangen Gemeentemonitor</a:t>
            </a:r>
          </a:p>
          <a:p>
            <a:pPr fontAlgn="base"/>
            <a:r>
              <a:rPr lang="nl-NL">
                <a:effectLst/>
              </a:rPr>
              <a:t>2017, 2020, 2023</a:t>
            </a:r>
          </a:p>
          <a:p>
            <a:pPr fontAlgn="base"/>
            <a:endParaRPr lang="nl-NL" b="0">
              <a:effectLst/>
              <a:latin typeface="inherit"/>
            </a:endParaRPr>
          </a:p>
          <a:p>
            <a:pPr fontAlgn="base"/>
            <a:r>
              <a:rPr lang="nl-NL" b="1">
                <a:effectLst/>
                <a:latin typeface="inherit"/>
              </a:rPr>
              <a:t>Jaargangen Stadsmonitor</a:t>
            </a:r>
          </a:p>
          <a:p>
            <a:pPr fontAlgn="base"/>
            <a:r>
              <a:rPr lang="nl-NL">
                <a:effectLst/>
              </a:rPr>
              <a:t>2008, 2011, 2014, 2017, 2020, 2023</a:t>
            </a:r>
          </a:p>
          <a:p>
            <a:endParaRPr lang="nl-BE"/>
          </a:p>
        </p:txBody>
      </p:sp>
    </p:spTree>
    <p:extLst>
      <p:ext uri="{BB962C8B-B14F-4D97-AF65-F5344CB8AC3E}">
        <p14:creationId xmlns:p14="http://schemas.microsoft.com/office/powerpoint/2010/main" val="4169072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CB1AC-2255-91A9-F8BE-64589F8EC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71120B-6C5B-B747-1035-E87BFFFE7C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C71E41-ACFE-9788-5C8E-F541F180BD1D}"/>
              </a:ext>
            </a:extLst>
          </p:cNvPr>
          <p:cNvSpPr>
            <a:spLocks noGrp="1"/>
          </p:cNvSpPr>
          <p:nvPr>
            <p:ph type="body" idx="1"/>
          </p:nvPr>
        </p:nvSpPr>
        <p:spPr/>
        <p:txBody>
          <a:bodyPr/>
          <a:lstStyle/>
          <a:p>
            <a:r>
              <a:rPr lang="nl-BE" sz="1600" b="1">
                <a:latin typeface="inherit"/>
              </a:rPr>
              <a:t>Sporten in eigen gemeente Nooit - Deinze</a:t>
            </a:r>
          </a:p>
          <a:p>
            <a:endParaRPr lang="nl-BE"/>
          </a:p>
          <a:p>
            <a:pPr fontAlgn="base"/>
            <a:r>
              <a:rPr lang="nl-NL" b="1">
                <a:effectLst/>
                <a:latin typeface="inherit"/>
              </a:rPr>
              <a:t>Thema</a:t>
            </a:r>
          </a:p>
          <a:p>
            <a:r>
              <a:rPr lang="nl-BE"/>
              <a:t>Goede gezondheid en welzijn – Beweging en sport</a:t>
            </a:r>
          </a:p>
          <a:p>
            <a:endParaRPr lang="nl-BE"/>
          </a:p>
          <a:p>
            <a:pPr fontAlgn="base"/>
            <a:r>
              <a:rPr lang="nl-NL" b="1">
                <a:effectLst/>
                <a:latin typeface="inherit"/>
              </a:rPr>
              <a:t>Type</a:t>
            </a:r>
          </a:p>
          <a:p>
            <a:pPr fontAlgn="base"/>
            <a:r>
              <a:rPr lang="nl-NL">
                <a:effectLst/>
              </a:rPr>
              <a:t>survey</a:t>
            </a:r>
          </a:p>
          <a:p>
            <a:pPr fontAlgn="base"/>
            <a:endParaRPr lang="nl-NL" b="1">
              <a:effectLst/>
              <a:latin typeface="inherit"/>
            </a:endParaRPr>
          </a:p>
          <a:p>
            <a:pPr fontAlgn="base"/>
            <a:r>
              <a:rPr lang="nl-NL" b="1">
                <a:effectLst/>
                <a:latin typeface="inherit"/>
              </a:rPr>
              <a:t>Definitie</a:t>
            </a:r>
          </a:p>
          <a:p>
            <a:pPr fontAlgn="base"/>
            <a:r>
              <a:rPr lang="nl-NL">
                <a:effectLst/>
              </a:rPr>
              <a:t>Aandeel van de inwoners dat het afgelopen jaar minstens één keer gebruik heeft gemaakt van de sportvoorzieningen in de eigen gemeente/stad of in een andere gemeente/stad.</a:t>
            </a:r>
          </a:p>
          <a:p>
            <a:pPr fontAlgn="base"/>
            <a:endParaRPr lang="nl-NL" b="1">
              <a:effectLst/>
              <a:latin typeface="inherit"/>
            </a:endParaRPr>
          </a:p>
          <a:p>
            <a:pPr fontAlgn="base"/>
            <a:r>
              <a:rPr lang="nl-NL" b="1">
                <a:effectLst/>
                <a:latin typeface="inherit"/>
              </a:rPr>
              <a:t>Eenheid</a:t>
            </a:r>
          </a:p>
          <a:p>
            <a:pPr fontAlgn="base"/>
            <a:r>
              <a:rPr lang="nl-NL">
                <a:effectLst/>
              </a:rPr>
              <a:t>personen</a:t>
            </a:r>
          </a:p>
          <a:p>
            <a:pPr fontAlgn="base"/>
            <a:endParaRPr lang="nl-NL" b="1">
              <a:effectLst/>
              <a:latin typeface="inherit"/>
            </a:endParaRPr>
          </a:p>
          <a:p>
            <a:pPr fontAlgn="base"/>
            <a:r>
              <a:rPr lang="nl-NL" b="1">
                <a:effectLst/>
                <a:latin typeface="inherit"/>
              </a:rPr>
              <a:t>Ratio</a:t>
            </a:r>
          </a:p>
          <a:p>
            <a:pPr fontAlgn="base"/>
            <a:r>
              <a:rPr lang="nl-NL">
                <a:effectLst/>
              </a:rPr>
              <a:t>procent</a:t>
            </a:r>
          </a:p>
          <a:p>
            <a:pPr fontAlgn="base"/>
            <a:endParaRPr lang="nl-NL" b="1">
              <a:effectLst/>
              <a:latin typeface="inherit"/>
            </a:endParaRPr>
          </a:p>
          <a:p>
            <a:pPr fontAlgn="base"/>
            <a:r>
              <a:rPr lang="nl-NL" b="1">
                <a:effectLst/>
                <a:latin typeface="inherit"/>
              </a:rPr>
              <a:t>Teller</a:t>
            </a:r>
          </a:p>
          <a:p>
            <a:pPr fontAlgn="base"/>
            <a:r>
              <a:rPr lang="nl-NL">
                <a:effectLst/>
              </a:rPr>
              <a:t>De tellers werden berekend op basis van 3 antwoordcategorieën: 'Nooit', 'Tot 12 keer (in 2020 samenvoeging van '1 tot 6 keer' en '7 tot 12 keer')', 'Meer dan 12 keer'. Daarnaast wordt ook de categorie 'Niet aanwezig in mijn gemeente/stad' in beeld gebracht.</a:t>
            </a:r>
          </a:p>
          <a:p>
            <a:pPr fontAlgn="base"/>
            <a:endParaRPr lang="nl-NL" b="1">
              <a:effectLst/>
              <a:latin typeface="inherit"/>
            </a:endParaRPr>
          </a:p>
          <a:p>
            <a:pPr fontAlgn="base"/>
            <a:r>
              <a:rPr lang="nl-NL" b="1">
                <a:effectLst/>
                <a:latin typeface="inherit"/>
              </a:rPr>
              <a:t>Noemer</a:t>
            </a:r>
          </a:p>
          <a:p>
            <a:pPr fontAlgn="base"/>
            <a:r>
              <a:rPr lang="nl-NL">
                <a:effectLst/>
              </a:rPr>
              <a:t>Iedereen die antwoordde op de vraag werd in de noemer opgenomen.</a:t>
            </a:r>
          </a:p>
          <a:p>
            <a:pPr fontAlgn="base"/>
            <a:endParaRPr lang="nl-NL" b="1">
              <a:effectLst/>
              <a:latin typeface="inherit"/>
            </a:endParaRPr>
          </a:p>
          <a:p>
            <a:pPr fontAlgn="base"/>
            <a:r>
              <a:rPr lang="nl-NL" b="1">
                <a:effectLst/>
                <a:latin typeface="inherit"/>
              </a:rPr>
              <a:t>Vraagstelling survey</a:t>
            </a:r>
          </a:p>
          <a:p>
            <a:pPr fontAlgn="base"/>
            <a:r>
              <a:rPr lang="nl-NL">
                <a:effectLst/>
              </a:rPr>
              <a:t>Hoeveel keer bezocht je het afgelopen jaar in jouw gemeente/stad ... een sporthal, sportzaal, voetbalveld, atletiekpiste, mountainbikeroutes, ...? Antwoordmogelijkheden: 'Niet aanwezig in mijn gemeente/stad', 'Nooit', '1 tot 6 keer', '7 tot 12 keer', 'Meer dan 12 keer'.</a:t>
            </a:r>
            <a:br>
              <a:rPr lang="nl-NL">
                <a:effectLst/>
              </a:rPr>
            </a:br>
            <a:r>
              <a:rPr lang="nl-NL">
                <a:effectLst/>
              </a:rPr>
              <a:t>Hoeveel keer deed je het afgelopen jaar één van de volgende activiteiten in een andere stad of gemeente? Noteer enkel de gemeente waar je het meest bent geweest. Gaan sporten. Antwoordmogelijkheden: 'Nooit', '1 tot 6 keer', '7 tot 12 keer', 'Meer dan 12 keer'. 'In welke andere stad of gemeente deed je dit meestal?’</a:t>
            </a:r>
          </a:p>
          <a:p>
            <a:pPr fontAlgn="base"/>
            <a:endParaRPr lang="nl-NL" b="1">
              <a:effectLst/>
              <a:latin typeface="inherit"/>
            </a:endParaRPr>
          </a:p>
          <a:p>
            <a:pPr fontAlgn="base"/>
            <a:r>
              <a:rPr lang="nl-NL" b="1">
                <a:effectLst/>
                <a:latin typeface="inherit"/>
              </a:rPr>
              <a:t>Jaargangen Gemeentemonitor</a:t>
            </a:r>
          </a:p>
          <a:p>
            <a:pPr fontAlgn="base"/>
            <a:r>
              <a:rPr lang="nl-NL">
                <a:effectLst/>
              </a:rPr>
              <a:t>2017, 2020 (frequentie aangepast aan stadsmonitor), 2023</a:t>
            </a:r>
          </a:p>
          <a:p>
            <a:pPr fontAlgn="base"/>
            <a:endParaRPr lang="nl-NL" b="1">
              <a:effectLst/>
              <a:latin typeface="inherit"/>
            </a:endParaRPr>
          </a:p>
          <a:p>
            <a:pPr fontAlgn="base"/>
            <a:r>
              <a:rPr lang="nl-NL" b="1">
                <a:effectLst/>
                <a:latin typeface="inherit"/>
              </a:rPr>
              <a:t>Jaargangen Stadsmonitor</a:t>
            </a:r>
          </a:p>
          <a:p>
            <a:pPr fontAlgn="base"/>
            <a:r>
              <a:rPr lang="nl-NL">
                <a:effectLst/>
              </a:rPr>
              <a:t>2020, 2023</a:t>
            </a:r>
          </a:p>
          <a:p>
            <a:endParaRPr lang="nl-BE"/>
          </a:p>
        </p:txBody>
      </p:sp>
    </p:spTree>
    <p:extLst>
      <p:ext uri="{BB962C8B-B14F-4D97-AF65-F5344CB8AC3E}">
        <p14:creationId xmlns:p14="http://schemas.microsoft.com/office/powerpoint/2010/main" val="635005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6F505-DDE4-DF77-7622-20F1846EA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56E25D-01A4-0FE4-0D49-39D1518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4814CD-538E-89CC-DD9F-50D94A0A15AB}"/>
              </a:ext>
            </a:extLst>
          </p:cNvPr>
          <p:cNvSpPr>
            <a:spLocks noGrp="1"/>
          </p:cNvSpPr>
          <p:nvPr>
            <p:ph type="body" idx="1"/>
          </p:nvPr>
        </p:nvSpPr>
        <p:spPr/>
        <p:txBody>
          <a:bodyPr/>
          <a:lstStyle/>
          <a:p>
            <a:r>
              <a:rPr lang="nl-BE" sz="1600" b="1">
                <a:latin typeface="inherit"/>
              </a:rPr>
              <a:t>Voldoende activiteiten voor jongeren Eens – Deinze</a:t>
            </a:r>
          </a:p>
          <a:p>
            <a:endParaRPr lang="nl-BE"/>
          </a:p>
          <a:p>
            <a:r>
              <a:rPr lang="nl-BE" b="1"/>
              <a:t>Thema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effectLst/>
              </a:rPr>
              <a:t>Kwaliteitsonderwijs – Secundair onderwijs</a:t>
            </a:r>
          </a:p>
          <a:p>
            <a:endParaRPr lang="nl-BE"/>
          </a:p>
          <a:p>
            <a:pPr fontAlgn="base"/>
            <a:r>
              <a:rPr lang="nl-NL" b="1">
                <a:effectLst/>
                <a:latin typeface="inherit"/>
              </a:rPr>
              <a:t>Type</a:t>
            </a:r>
          </a:p>
          <a:p>
            <a:pPr fontAlgn="base"/>
            <a:r>
              <a:rPr lang="nl-NL">
                <a:effectLst/>
              </a:rPr>
              <a:t>survey</a:t>
            </a:r>
          </a:p>
          <a:p>
            <a:pPr fontAlgn="base"/>
            <a:endParaRPr lang="nl-NL" b="0">
              <a:effectLst/>
              <a:latin typeface="inherit"/>
            </a:endParaRPr>
          </a:p>
          <a:p>
            <a:pPr fontAlgn="base"/>
            <a:r>
              <a:rPr lang="nl-NL" b="1">
                <a:effectLst/>
                <a:latin typeface="inherit"/>
              </a:rPr>
              <a:t>Definitie</a:t>
            </a:r>
          </a:p>
          <a:p>
            <a:pPr fontAlgn="base"/>
            <a:r>
              <a:rPr lang="nl-NL">
                <a:effectLst/>
              </a:rPr>
              <a:t>Aandeel van de inwoners dat vindt dat er in de buurt voldoende activiteiten georganiseerd worden voor kinderen en jongeren.</a:t>
            </a:r>
          </a:p>
          <a:p>
            <a:pPr fontAlgn="base"/>
            <a:endParaRPr lang="nl-NL" b="0">
              <a:effectLst/>
              <a:latin typeface="inherit"/>
            </a:endParaRPr>
          </a:p>
          <a:p>
            <a:pPr fontAlgn="base"/>
            <a:r>
              <a:rPr lang="nl-NL" b="1">
                <a:effectLst/>
                <a:latin typeface="inherit"/>
              </a:rPr>
              <a:t>Eenheid</a:t>
            </a:r>
          </a:p>
          <a:p>
            <a:pPr fontAlgn="base"/>
            <a:r>
              <a:rPr lang="nl-NL">
                <a:effectLst/>
              </a:rPr>
              <a:t>personen</a:t>
            </a:r>
          </a:p>
          <a:p>
            <a:pPr fontAlgn="base"/>
            <a:endParaRPr lang="nl-NL" b="0">
              <a:effectLst/>
              <a:latin typeface="inherit"/>
            </a:endParaRPr>
          </a:p>
          <a:p>
            <a:pPr fontAlgn="base"/>
            <a:r>
              <a:rPr lang="nl-NL" b="1">
                <a:effectLst/>
                <a:latin typeface="inherit"/>
              </a:rPr>
              <a:t>Ratio</a:t>
            </a:r>
          </a:p>
          <a:p>
            <a:pPr fontAlgn="base"/>
            <a:r>
              <a:rPr lang="nl-NL">
                <a:effectLst/>
              </a:rPr>
              <a:t>procent</a:t>
            </a:r>
          </a:p>
          <a:p>
            <a:pPr fontAlgn="base"/>
            <a:endParaRPr lang="nl-NL" b="0">
              <a:effectLst/>
              <a:latin typeface="inherit"/>
            </a:endParaRPr>
          </a:p>
          <a:p>
            <a:pPr fontAlgn="base"/>
            <a:r>
              <a:rPr lang="nl-NL" b="1">
                <a:effectLst/>
                <a:latin typeface="inherit"/>
              </a:rPr>
              <a:t>Teller</a:t>
            </a:r>
          </a:p>
          <a:p>
            <a:pPr fontAlgn="base"/>
            <a:r>
              <a:rPr lang="nl-NL">
                <a:effectLst/>
              </a:rPr>
              <a:t>De tellers werden berekend op basis van 3 gegroepeerde antwoordcategorieën: 'Helemaal oneens/Eerder oneens', 'Niet eens, niet oneens' en 'Eerder eens/ Helemaal eens’. </a:t>
            </a:r>
          </a:p>
          <a:p>
            <a:pPr fontAlgn="base"/>
            <a:endParaRPr lang="nl-NL" b="0">
              <a:effectLst/>
              <a:latin typeface="inherit"/>
            </a:endParaRPr>
          </a:p>
          <a:p>
            <a:pPr fontAlgn="base"/>
            <a:r>
              <a:rPr lang="nl-NL" b="1">
                <a:effectLst/>
                <a:latin typeface="inherit"/>
              </a:rPr>
              <a:t>Noemer</a:t>
            </a:r>
          </a:p>
          <a:p>
            <a:pPr fontAlgn="base"/>
            <a:r>
              <a:rPr lang="nl-NL">
                <a:effectLst/>
              </a:rPr>
              <a:t>Iedereen die antwoordde op de vraag werd in de noemer opgenomen, uitgezonderd de respondenten in de categorie 'Weet niet/niet van toepassing'. Indien dit om omvangrijke categorie gaat, wordt hun percentage meegegeven bij 'Opmerkingen bij de kwaliteit’.</a:t>
            </a:r>
          </a:p>
          <a:p>
            <a:pPr fontAlgn="base"/>
            <a:endParaRPr lang="nl-NL" b="0">
              <a:effectLst/>
              <a:latin typeface="inherit"/>
            </a:endParaRPr>
          </a:p>
          <a:p>
            <a:pPr fontAlgn="base"/>
            <a:r>
              <a:rPr lang="nl-NL" b="1">
                <a:effectLst/>
                <a:latin typeface="inherit"/>
              </a:rPr>
              <a:t>Vraagstelling survey</a:t>
            </a:r>
          </a:p>
          <a:p>
            <a:pPr fontAlgn="base"/>
            <a:r>
              <a:rPr lang="nl-NL">
                <a:effectLst/>
              </a:rPr>
              <a:t>Ben je het met onderstaande uitspraken over jouw buurt eens? Er worden voldoende activiteiten georganiseerd voor kinderen (tot 12 jaar) in mijn buurt. Er worden voldoende activiteiten georganiseerd voor jongeren (vanaf 12 jaar) in mijn buurt. Antwoordmogelijkheden: 'Helemaal oneens', 'Eerder oneens', 'Niet eens, niet oneens', 'Eerder eens', 'Helemaal eens', 'Weet niet/niet van toepassing’</a:t>
            </a:r>
          </a:p>
          <a:p>
            <a:pPr fontAlgn="base"/>
            <a:endParaRPr lang="nl-NL" b="0">
              <a:effectLst/>
              <a:latin typeface="inherit"/>
            </a:endParaRPr>
          </a:p>
          <a:p>
            <a:pPr fontAlgn="base"/>
            <a:r>
              <a:rPr lang="nl-NL" b="1">
                <a:effectLst/>
                <a:latin typeface="inherit"/>
              </a:rPr>
              <a:t>Jaargangen Gemeentemonitor</a:t>
            </a:r>
          </a:p>
          <a:p>
            <a:pPr fontAlgn="base"/>
            <a:r>
              <a:rPr lang="nl-NL">
                <a:effectLst/>
              </a:rPr>
              <a:t>2020, 2023</a:t>
            </a:r>
          </a:p>
          <a:p>
            <a:pPr fontAlgn="base"/>
            <a:endParaRPr lang="nl-NL" b="0">
              <a:effectLst/>
              <a:latin typeface="inherit"/>
            </a:endParaRPr>
          </a:p>
          <a:p>
            <a:pPr fontAlgn="base"/>
            <a:r>
              <a:rPr lang="nl-NL" b="1">
                <a:effectLst/>
                <a:latin typeface="inherit"/>
              </a:rPr>
              <a:t>Jaargangen Stadsmonitor</a:t>
            </a:r>
          </a:p>
          <a:p>
            <a:pPr fontAlgn="base"/>
            <a:r>
              <a:rPr lang="nl-NL">
                <a:effectLst/>
              </a:rPr>
              <a:t>2014, 2017, 2020 (tot 12j geschrapt), 2023</a:t>
            </a:r>
          </a:p>
          <a:p>
            <a:pPr fontAlgn="base"/>
            <a:endParaRPr lang="nl-NL" b="0">
              <a:effectLst/>
              <a:latin typeface="inherit"/>
            </a:endParaRPr>
          </a:p>
          <a:p>
            <a:pPr fontAlgn="base"/>
            <a:r>
              <a:rPr lang="nl-NL" b="1">
                <a:effectLst/>
                <a:latin typeface="inherit"/>
              </a:rPr>
              <a:t>Opmerking</a:t>
            </a:r>
          </a:p>
          <a:p>
            <a:pPr fontAlgn="base"/>
            <a:r>
              <a:rPr lang="nl-NL">
                <a:effectLst/>
              </a:rPr>
              <a:t>Er zijn wijzigingen in de terminologie doorheen de jaren. In de edities 2014 en 2017 werd gepeild naar voldoende activiteiten voor kinderen tot 12 jaar in de buurt naast de activiteiten voor jongeren vanaf 12 jaar. In de edititie 2020 werd dit een peiling naar voldoende activiteiten georganiseerd voor kinderen en jongeren enerzijds en activiteiten voor de opgroeiende jeugd anderzijds. In 2023 heeft men terug de leeftijdsaanduidingen opgenomen: kinderen (tot 12 jaar) en jongeren (vanaf 12 jaar). Dit kan een impact hebben op de vergelijkbaarheid.</a:t>
            </a:r>
            <a:br>
              <a:rPr lang="nl-NL">
                <a:effectLst/>
              </a:rPr>
            </a:br>
            <a:r>
              <a:rPr lang="nl-NL">
                <a:effectLst/>
              </a:rPr>
              <a:t>Iedereen die antwoordde op de vraag werd in de noemer opgenomen, uitgezonderd de respondenten in de categorie 'Weet niet/niet van toepassing'. Deze categorie is bij deze vraag relatief groot (resp. 35 en 36% in 2023).</a:t>
            </a:r>
            <a:br>
              <a:rPr lang="nl-NL">
                <a:effectLst/>
              </a:rPr>
            </a:br>
            <a:br>
              <a:rPr lang="nl-NL">
                <a:effectLst/>
              </a:rPr>
            </a:br>
            <a:r>
              <a:rPr lang="nl-NL">
                <a:effectLst/>
              </a:rPr>
              <a:t>In de editie 2017 werd gevraagd of men vond dat er voldoende activiteiten werden georganiseerd in de buurt voor kinderen tot 12 jaar en of men vond dat er voldoende activiteiten werden georganiseerd in de buurt voor kinderen ouder dan 12 jaar.</a:t>
            </a:r>
            <a:br>
              <a:rPr lang="nl-NL">
                <a:effectLst/>
              </a:rPr>
            </a:br>
            <a:br>
              <a:rPr lang="nl-NL">
                <a:effectLst/>
              </a:rPr>
            </a:br>
            <a:r>
              <a:rPr lang="nl-NL">
                <a:effectLst/>
              </a:rPr>
              <a:t>In de editie 2020 werd gevraagd of men vond dat er voldoende activiteiten werden georganiseerd in de buurt voor kinderen en jongeren en of men vond dat er voldoende activiteiten werden georganiseerd in de buurt voor de opgroeiende jeugd.</a:t>
            </a:r>
          </a:p>
        </p:txBody>
      </p:sp>
    </p:spTree>
    <p:extLst>
      <p:ext uri="{BB962C8B-B14F-4D97-AF65-F5344CB8AC3E}">
        <p14:creationId xmlns:p14="http://schemas.microsoft.com/office/powerpoint/2010/main" val="2840994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4994F-72C0-D0A6-93E8-34B581FE4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7E80E-C77B-F407-DE51-235729BC8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462FF-0DAC-B7DE-7A56-9CB3F79823BA}"/>
              </a:ext>
            </a:extLst>
          </p:cNvPr>
          <p:cNvSpPr>
            <a:spLocks noGrp="1"/>
          </p:cNvSpPr>
          <p:nvPr>
            <p:ph type="body" idx="1"/>
          </p:nvPr>
        </p:nvSpPr>
        <p:spPr/>
        <p:txBody>
          <a:bodyPr/>
          <a:lstStyle/>
          <a:p>
            <a:r>
              <a:rPr lang="nl-BE" sz="1600" b="1">
                <a:latin typeface="inherit"/>
              </a:rPr>
              <a:t>Tevredenheid over jongerenvoorzieningen Tevreden – Deinze</a:t>
            </a:r>
          </a:p>
          <a:p>
            <a:endParaRPr lang="nl-BE"/>
          </a:p>
          <a:p>
            <a:r>
              <a:rPr lang="nl-BE" b="1"/>
              <a:t>Thema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effectLst/>
              </a:rPr>
              <a:t>Kwaliteitsonderwijs – Secundair onderwijs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a:effectLst/>
              </a:rPr>
              <a:t>Type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effectLst/>
              </a:rPr>
              <a:t>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a:effectLst/>
              </a:rPr>
              <a:t>Definitie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effectLst/>
              </a:rPr>
              <a:t>Aandeel van de inwoners dat tevreden is over de geschikte plekken voor jongeren (vanaf 12 jaar) (buiten, binnen,…).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a:effectLst/>
              </a:rPr>
              <a:t>Eenheid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effectLst/>
              </a:rPr>
              <a:t>personen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a:effectLst/>
              </a:rPr>
              <a:t>Ratio</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effectLst/>
              </a:rPr>
              <a:t>procent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a:effectLst/>
              </a:rPr>
              <a:t>Teller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effectLst/>
              </a:rPr>
              <a:t>De tellers werden berekend op basis van 3 gegroepeerde antwoordcategorieën: 'Zeer ontevreden/eerder ontevreden', 'Niet tevreden, niet ontevreden', 'Eerder tevreden/Zeer tevreden'.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a:effectLst/>
              </a:rPr>
              <a:t>Noemer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effectLst/>
              </a:rPr>
              <a:t>Iedereen die antwoordde op de vraag werd in de noemer opgenomen, uitgezonderd de respondenten in de categorie 'Weet niet/niet van toepassing'. Indien dit om een omvangrijke categorie gaat, wordt dit percentage meegegeven bij 'Opmerkingen bij de kwaliteit'.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a:effectLst/>
              </a:rPr>
              <a:t>Vraagstelling survey</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effectLst/>
              </a:rPr>
              <a:t>Ben je tevreden over de voorzieningen in jouw gemeente/stad? Geschikte plekken voor jongeren (vanaf 12 jaar) (buiten, binnen, …). Antwoordmogelijkheden: 'Zeer ontevreden', 'Eerder ontevreden', 'Niet tevreden, niet ontevreden', 'Eerder tevreden', 'Zeer tevreden', 'Weet niet/niet van toepassing'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a:effectLst/>
              </a:rPr>
              <a:t>Jaargangen Gemeentemonitor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effectLst/>
              </a:rPr>
              <a:t>2017, 2020, 2023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a:effectLst/>
              </a:rPr>
              <a:t>Jaargangen Stadsmonitor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effectLst/>
              </a:rPr>
              <a:t>2011, 2014, 2017, 2020, 2023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a:effectLst/>
              </a:rPr>
              <a:t>Opmerking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effectLst/>
              </a:rPr>
              <a:t>Er zijn wijzigingen in de terminologie doorheen de jaren. In editie 2023: Geschikte plekken voor jongeren (vanaf 12 jaar) (buiten, binnen, …). In editie 2020: Speel-/jongerenvoorzieningen (speelplekken buiten / binnen, ...). In editie 2011, 2014, 2017: Jongerenvoorzieningen? (speelvoorzieningen,speelplekken buiten…). Dit kan een impact hebben op de vergelijkbaarheid.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effectLst/>
              </a:rPr>
              <a:t>Iedereen die antwoordde op de vraag werd in de noemer opgenomen, uitgezonderd de respondenten in de categorie 'Weet niet/niet van toepassing'. Deze categorie is bij deze vraag relatief groot (40% in 2023).</a:t>
            </a:r>
          </a:p>
        </p:txBody>
      </p:sp>
    </p:spTree>
    <p:extLst>
      <p:ext uri="{BB962C8B-B14F-4D97-AF65-F5344CB8AC3E}">
        <p14:creationId xmlns:p14="http://schemas.microsoft.com/office/powerpoint/2010/main" val="3501742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E3DEC-9D60-CB59-B1E5-961ADAD37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F5161-015C-27D5-651F-34DB065BD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35D453-9966-394D-EA8B-5C5B39EE6EB6}"/>
              </a:ext>
            </a:extLst>
          </p:cNvPr>
          <p:cNvSpPr>
            <a:spLocks noGrp="1"/>
          </p:cNvSpPr>
          <p:nvPr>
            <p:ph type="body" idx="1"/>
          </p:nvPr>
        </p:nvSpPr>
        <p:spPr/>
        <p:txBody>
          <a:bodyPr/>
          <a:lstStyle/>
          <a:p>
            <a:r>
              <a:rPr lang="nl-BE" sz="1600" b="1">
                <a:latin typeface="inherit"/>
              </a:rPr>
              <a:t>Voldoende activiteiten voor kinderen Eens – Deinze</a:t>
            </a:r>
          </a:p>
          <a:p>
            <a:endParaRPr lang="nl-BE"/>
          </a:p>
          <a:p>
            <a:pPr fontAlgn="base"/>
            <a:r>
              <a:rPr lang="nl-NL" b="1">
                <a:effectLst/>
                <a:latin typeface="inherit"/>
              </a:rPr>
              <a:t>Thema</a:t>
            </a:r>
          </a:p>
          <a:p>
            <a:pPr fontAlgn="base"/>
            <a:r>
              <a:rPr lang="nl-NL">
                <a:effectLst/>
              </a:rPr>
              <a:t>Kwaliteitsonderwijs – Lager onderwijs</a:t>
            </a:r>
          </a:p>
          <a:p>
            <a:pPr fontAlgn="base"/>
            <a:endParaRPr lang="nl-NL">
              <a:effectLst/>
            </a:endParaRPr>
          </a:p>
          <a:p>
            <a:pPr fontAlgn="base"/>
            <a:r>
              <a:rPr lang="nl-NL">
                <a:effectLst/>
              </a:rPr>
              <a:t>Er worden voldoende activiteiten georganiseerd voor kinderen (tot 12 jaar) in mijn buurt.</a:t>
            </a:r>
          </a:p>
          <a:p>
            <a:endParaRPr lang="nl-BE"/>
          </a:p>
        </p:txBody>
      </p:sp>
    </p:spTree>
    <p:extLst>
      <p:ext uri="{BB962C8B-B14F-4D97-AF65-F5344CB8AC3E}">
        <p14:creationId xmlns:p14="http://schemas.microsoft.com/office/powerpoint/2010/main" val="3350526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3864200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400770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3678324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1044169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4162121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496482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19145622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689E8-D7B2-E084-B9E7-3281BBDE9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08EF5-B18C-E141-C38B-769E0AD32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ECF8B5-7D29-D4B2-52A5-6567BEA75C45}"/>
              </a:ext>
            </a:extLst>
          </p:cNvPr>
          <p:cNvSpPr>
            <a:spLocks noGrp="1"/>
          </p:cNvSpPr>
          <p:nvPr>
            <p:ph type="body" idx="1"/>
          </p:nvPr>
        </p:nvSpPr>
        <p:spPr/>
        <p:txBody>
          <a:bodyPr/>
          <a:lstStyle/>
          <a:p>
            <a:r>
              <a:rPr lang="nl-BE" sz="1600" b="1">
                <a:latin typeface="inherit"/>
              </a:rPr>
              <a:t>Tevredenheid over onderwijsvoorzieningen Tevreden - Deinze</a:t>
            </a:r>
          </a:p>
          <a:p>
            <a:endParaRPr lang="nl-BE"/>
          </a:p>
          <a:p>
            <a:pPr fontAlgn="base"/>
            <a:r>
              <a:rPr lang="nl-NL" b="1">
                <a:effectLst/>
                <a:latin typeface="inherit"/>
              </a:rPr>
              <a:t>Thema</a:t>
            </a:r>
          </a:p>
          <a:p>
            <a:pPr fontAlgn="base"/>
            <a:r>
              <a:rPr lang="nl-NL">
                <a:effectLst/>
              </a:rPr>
              <a:t>Kwaliteitsonderwijs - Algemeen</a:t>
            </a:r>
          </a:p>
          <a:p>
            <a:pPr fontAlgn="base"/>
            <a:endParaRPr lang="nl-NL">
              <a:effectLst/>
            </a:endParaRPr>
          </a:p>
          <a:p>
            <a:pPr fontAlgn="base"/>
            <a:r>
              <a:rPr lang="nl-NL" b="1">
                <a:effectLst/>
                <a:latin typeface="inherit"/>
              </a:rPr>
              <a:t>Type</a:t>
            </a:r>
          </a:p>
          <a:p>
            <a:pPr fontAlgn="base"/>
            <a:r>
              <a:rPr lang="nl-NL">
                <a:effectLst/>
              </a:rPr>
              <a:t>Survey</a:t>
            </a:r>
          </a:p>
          <a:p>
            <a:pPr fontAlgn="base"/>
            <a:endParaRPr lang="nl-NL">
              <a:effectLst/>
            </a:endParaRPr>
          </a:p>
          <a:p>
            <a:pPr fontAlgn="base"/>
            <a:r>
              <a:rPr lang="nl-NL" b="1">
                <a:effectLst/>
                <a:latin typeface="inherit"/>
              </a:rPr>
              <a:t>Definitie</a:t>
            </a:r>
          </a:p>
          <a:p>
            <a:pPr fontAlgn="base"/>
            <a:r>
              <a:rPr lang="nl-NL">
                <a:effectLst/>
              </a:rPr>
              <a:t>Aandeel van de inwoners dat tevreden is over de onderwijsvoorzieningen.</a:t>
            </a:r>
          </a:p>
          <a:p>
            <a:pPr fontAlgn="base"/>
            <a:endParaRPr lang="nl-NL" b="0">
              <a:effectLst/>
              <a:latin typeface="inherit"/>
            </a:endParaRPr>
          </a:p>
          <a:p>
            <a:pPr fontAlgn="base"/>
            <a:r>
              <a:rPr lang="nl-NL" b="1">
                <a:effectLst/>
                <a:latin typeface="inherit"/>
              </a:rPr>
              <a:t>Eenheid</a:t>
            </a:r>
          </a:p>
          <a:p>
            <a:pPr fontAlgn="base"/>
            <a:r>
              <a:rPr lang="nl-NL">
                <a:effectLst/>
              </a:rPr>
              <a:t>personen</a:t>
            </a:r>
          </a:p>
          <a:p>
            <a:pPr fontAlgn="base"/>
            <a:endParaRPr lang="nl-NL" b="0">
              <a:effectLst/>
              <a:latin typeface="inherit"/>
            </a:endParaRPr>
          </a:p>
          <a:p>
            <a:pPr fontAlgn="base"/>
            <a:r>
              <a:rPr lang="nl-NL" b="1">
                <a:effectLst/>
                <a:latin typeface="inherit"/>
              </a:rPr>
              <a:t>Ratio</a:t>
            </a:r>
          </a:p>
          <a:p>
            <a:pPr fontAlgn="base"/>
            <a:r>
              <a:rPr lang="nl-NL">
                <a:effectLst/>
              </a:rPr>
              <a:t>procent</a:t>
            </a:r>
          </a:p>
          <a:p>
            <a:pPr fontAlgn="base"/>
            <a:endParaRPr lang="nl-NL" b="0">
              <a:effectLst/>
              <a:latin typeface="inherit"/>
            </a:endParaRPr>
          </a:p>
          <a:p>
            <a:pPr fontAlgn="base"/>
            <a:r>
              <a:rPr lang="nl-NL" b="1">
                <a:effectLst/>
                <a:latin typeface="inherit"/>
              </a:rPr>
              <a:t>Teller</a:t>
            </a:r>
          </a:p>
          <a:p>
            <a:pPr fontAlgn="base"/>
            <a:r>
              <a:rPr lang="nl-NL">
                <a:effectLst/>
              </a:rPr>
              <a:t>De tellers werden berekend op basis van 3 gegroepeerde antwoordcategorieën: 'Zeer ontevreden/eerder ontevreden', 'Niet tevreden, niet ontevreden', 'Eerder tevreden/Zeer tevreden’.</a:t>
            </a:r>
          </a:p>
          <a:p>
            <a:pPr fontAlgn="base"/>
            <a:endParaRPr lang="nl-NL" b="0">
              <a:effectLst/>
              <a:latin typeface="inherit"/>
            </a:endParaRPr>
          </a:p>
          <a:p>
            <a:pPr fontAlgn="base"/>
            <a:r>
              <a:rPr lang="nl-NL" b="1">
                <a:effectLst/>
                <a:latin typeface="inherit"/>
              </a:rPr>
              <a:t>Noemer</a:t>
            </a:r>
          </a:p>
          <a:p>
            <a:pPr fontAlgn="base"/>
            <a:r>
              <a:rPr lang="nl-NL">
                <a:effectLst/>
              </a:rPr>
              <a:t>Iedereen die antwoordde op de vraag werd in de noemer opgenomen, uitgezonderd de respondenten in de categorie 'Weet niet/niet van toepassing'. Indien dit om een omvangrijke categorie gaat, wordt dit percentage meegegeven bij 'Opmerkingen bij de kwaliteit’.</a:t>
            </a:r>
          </a:p>
          <a:p>
            <a:pPr fontAlgn="base"/>
            <a:endParaRPr lang="nl-NL" b="0">
              <a:effectLst/>
              <a:latin typeface="inherit"/>
            </a:endParaRPr>
          </a:p>
          <a:p>
            <a:pPr fontAlgn="base"/>
            <a:r>
              <a:rPr lang="nl-NL" b="1">
                <a:effectLst/>
                <a:latin typeface="inherit"/>
              </a:rPr>
              <a:t>Vraagstelling survey</a:t>
            </a:r>
          </a:p>
          <a:p>
            <a:pPr fontAlgn="base"/>
            <a:r>
              <a:rPr lang="nl-NL">
                <a:effectLst/>
              </a:rPr>
              <a:t>Ben je tevreden over de voorzieningen in jouw gemeente/stad? Onderwijsvoorzieningen. Antwoordmogelijkheden: 'Zeer ontevreden', 'Eerder ontevreden', 'Niet tevreden, niet ontevreden', 'Eerder tevreden', 'Zeer tevreden', 'Weet niet/niet van toepassing’</a:t>
            </a:r>
          </a:p>
          <a:p>
            <a:pPr fontAlgn="base"/>
            <a:endParaRPr lang="nl-NL" b="0">
              <a:effectLst/>
              <a:latin typeface="inherit"/>
            </a:endParaRPr>
          </a:p>
          <a:p>
            <a:pPr fontAlgn="base"/>
            <a:r>
              <a:rPr lang="nl-NL" b="1">
                <a:effectLst/>
                <a:latin typeface="inherit"/>
              </a:rPr>
              <a:t>Jaargangen Gemeentemonitor</a:t>
            </a:r>
          </a:p>
          <a:p>
            <a:pPr fontAlgn="base"/>
            <a:r>
              <a:rPr lang="nl-NL">
                <a:effectLst/>
              </a:rPr>
              <a:t>2020, 2023</a:t>
            </a:r>
          </a:p>
          <a:p>
            <a:pPr fontAlgn="base"/>
            <a:endParaRPr lang="nl-NL" b="0">
              <a:effectLst/>
              <a:latin typeface="inherit"/>
            </a:endParaRPr>
          </a:p>
          <a:p>
            <a:pPr fontAlgn="base"/>
            <a:r>
              <a:rPr lang="nl-NL" b="1">
                <a:effectLst/>
                <a:latin typeface="inherit"/>
              </a:rPr>
              <a:t>Jaargangen Stadsmonitor</a:t>
            </a:r>
          </a:p>
          <a:p>
            <a:pPr fontAlgn="base"/>
            <a:r>
              <a:rPr lang="nl-NL">
                <a:effectLst/>
              </a:rPr>
              <a:t>2011, 2014, 2017, 2020, 2023</a:t>
            </a:r>
          </a:p>
          <a:p>
            <a:pPr fontAlgn="base"/>
            <a:endParaRPr lang="nl-NL" b="0">
              <a:effectLst/>
              <a:latin typeface="inherit"/>
            </a:endParaRPr>
          </a:p>
          <a:p>
            <a:pPr fontAlgn="base"/>
            <a:r>
              <a:rPr lang="nl-NL" b="1">
                <a:effectLst/>
                <a:latin typeface="inherit"/>
              </a:rPr>
              <a:t>Opmerking</a:t>
            </a:r>
          </a:p>
          <a:p>
            <a:pPr fontAlgn="base"/>
            <a:r>
              <a:rPr lang="nl-NL">
                <a:effectLst/>
              </a:rPr>
              <a:t>Iedereen die antwoordde op de vraag werd in de noemer opgenomen, uitgezonderd de respondenten in de categorie 'Weet niet/niet van toepassing'. Deze categorie is bij deze vraag relatief groot (22% in 2023).</a:t>
            </a:r>
          </a:p>
          <a:p>
            <a:endParaRPr lang="nl-BE"/>
          </a:p>
        </p:txBody>
      </p:sp>
    </p:spTree>
    <p:extLst>
      <p:ext uri="{BB962C8B-B14F-4D97-AF65-F5344CB8AC3E}">
        <p14:creationId xmlns:p14="http://schemas.microsoft.com/office/powerpoint/2010/main" val="2830111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63A23-8B58-A96D-21BA-F89B172693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6AFEF-B8BF-9C5A-B1AA-15BCDFDBDD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00F3B6-3081-0701-7157-4EEA12D0E2EC}"/>
              </a:ext>
            </a:extLst>
          </p:cNvPr>
          <p:cNvSpPr>
            <a:spLocks noGrp="1"/>
          </p:cNvSpPr>
          <p:nvPr>
            <p:ph type="body" idx="1"/>
          </p:nvPr>
        </p:nvSpPr>
        <p:spPr/>
        <p:txBody>
          <a:bodyPr/>
          <a:lstStyle/>
          <a:p>
            <a:r>
              <a:rPr lang="nl-BE" sz="1600" b="1">
                <a:latin typeface="inherit"/>
              </a:rPr>
              <a:t>Tevreden over kinderopvang - Tevreden - Deinze</a:t>
            </a:r>
          </a:p>
          <a:p>
            <a:endParaRPr lang="nl-BE"/>
          </a:p>
          <a:p>
            <a:pPr fontAlgn="base"/>
            <a:r>
              <a:rPr lang="nl-NL" b="1">
                <a:effectLst/>
                <a:latin typeface="inherit"/>
              </a:rPr>
              <a:t>Thema</a:t>
            </a:r>
          </a:p>
          <a:p>
            <a:pPr fontAlgn="base"/>
            <a:r>
              <a:rPr lang="nl-NL">
                <a:effectLst/>
              </a:rPr>
              <a:t>Kwaliteitsonderwijs – Baby’s en peuters</a:t>
            </a:r>
          </a:p>
          <a:p>
            <a:pPr fontAlgn="base"/>
            <a:endParaRPr lang="nl-NL">
              <a:effectLst/>
            </a:endParaRPr>
          </a:p>
          <a:p>
            <a:pPr fontAlgn="base"/>
            <a:r>
              <a:rPr lang="nl-NL" b="1">
                <a:effectLst/>
              </a:rPr>
              <a:t>Type</a:t>
            </a:r>
          </a:p>
          <a:p>
            <a:pPr fontAlgn="base"/>
            <a:r>
              <a:rPr lang="nl-NL">
                <a:effectLst/>
              </a:rPr>
              <a:t>survey</a:t>
            </a:r>
          </a:p>
          <a:p>
            <a:pPr fontAlgn="base"/>
            <a:endParaRPr lang="nl-NL">
              <a:effectLst/>
            </a:endParaRPr>
          </a:p>
          <a:p>
            <a:pPr fontAlgn="base"/>
            <a:r>
              <a:rPr lang="nl-NL" b="1">
                <a:effectLst/>
              </a:rPr>
              <a:t>Definitie</a:t>
            </a:r>
          </a:p>
          <a:p>
            <a:pPr fontAlgn="base"/>
            <a:r>
              <a:rPr lang="nl-NL">
                <a:effectLst/>
              </a:rPr>
              <a:t>Aandeel van de inwoners dat tevreden is over de opvang van baby's en peuters.</a:t>
            </a:r>
          </a:p>
          <a:p>
            <a:pPr fontAlgn="base"/>
            <a:endParaRPr lang="nl-NL">
              <a:effectLst/>
            </a:endParaRPr>
          </a:p>
          <a:p>
            <a:pPr fontAlgn="base"/>
            <a:r>
              <a:rPr lang="nl-NL" b="1">
                <a:effectLst/>
              </a:rPr>
              <a:t>Eenheid</a:t>
            </a:r>
          </a:p>
          <a:p>
            <a:pPr fontAlgn="base"/>
            <a:r>
              <a:rPr lang="nl-NL">
                <a:effectLst/>
              </a:rPr>
              <a:t>personen</a:t>
            </a:r>
          </a:p>
          <a:p>
            <a:pPr fontAlgn="base"/>
            <a:endParaRPr lang="nl-NL">
              <a:effectLst/>
            </a:endParaRPr>
          </a:p>
          <a:p>
            <a:pPr fontAlgn="base"/>
            <a:r>
              <a:rPr lang="nl-NL" b="1">
                <a:effectLst/>
              </a:rPr>
              <a:t>Ratio</a:t>
            </a:r>
          </a:p>
          <a:p>
            <a:pPr fontAlgn="base"/>
            <a:r>
              <a:rPr lang="nl-NL">
                <a:effectLst/>
              </a:rPr>
              <a:t>procent</a:t>
            </a:r>
          </a:p>
          <a:p>
            <a:pPr fontAlgn="base"/>
            <a:endParaRPr lang="nl-NL">
              <a:effectLst/>
            </a:endParaRPr>
          </a:p>
          <a:p>
            <a:pPr fontAlgn="base"/>
            <a:r>
              <a:rPr lang="nl-NL" b="1">
                <a:effectLst/>
              </a:rPr>
              <a:t>Teller</a:t>
            </a:r>
          </a:p>
          <a:p>
            <a:pPr fontAlgn="base"/>
            <a:r>
              <a:rPr lang="nl-NL">
                <a:effectLst/>
              </a:rPr>
              <a:t>De tellers werden berekend op basis van 3 gegroepeerde antwoordcategorieën: 'Zeer ontevreden/eerder ontevreden', 'Niet tevreden, niet ontevreden', 'Eerder tevreden/Zeer tevreden'.</a:t>
            </a:r>
          </a:p>
          <a:p>
            <a:pPr fontAlgn="base"/>
            <a:endParaRPr lang="nl-NL">
              <a:effectLst/>
            </a:endParaRPr>
          </a:p>
          <a:p>
            <a:pPr fontAlgn="base"/>
            <a:r>
              <a:rPr lang="nl-NL" b="1">
                <a:effectLst/>
              </a:rPr>
              <a:t>Noemer</a:t>
            </a:r>
          </a:p>
          <a:p>
            <a:pPr fontAlgn="base"/>
            <a:r>
              <a:rPr lang="nl-NL">
                <a:effectLst/>
              </a:rPr>
              <a:t>Iedereen die antwoordde op de vraag werd in de noemer opgenomen, uitgezonderd de respondenten in de categorie 'Weet niet/niet van toepassing'. Indien dit om een omvangrijke categorie gaat, wordt dit percentage meegegeven bij 'Opmerkingen bij de kwaliteit'.</a:t>
            </a:r>
          </a:p>
          <a:p>
            <a:pPr fontAlgn="base"/>
            <a:endParaRPr lang="nl-NL">
              <a:effectLst/>
            </a:endParaRPr>
          </a:p>
          <a:p>
            <a:pPr fontAlgn="base"/>
            <a:r>
              <a:rPr lang="nl-NL" b="1">
                <a:effectLst/>
              </a:rPr>
              <a:t>Vraagstelling survey</a:t>
            </a:r>
          </a:p>
          <a:p>
            <a:pPr fontAlgn="base"/>
            <a:r>
              <a:rPr lang="nl-NL">
                <a:effectLst/>
              </a:rPr>
              <a:t>Ben je tevreden over de voorzieningen in jouw gemeente/stad? Kinderopvang (0-3jaar). Antwoordmogelijkheden: 'Zeer ontevreden', 'Eerder ontevreden', 'Niet tevreden, niet ontevreden', 'Eerder tevreden', 'Zeer tevreden', 'Weet niet/niet van toepassing'</a:t>
            </a:r>
          </a:p>
          <a:p>
            <a:pPr fontAlgn="base"/>
            <a:endParaRPr lang="nl-NL">
              <a:effectLst/>
            </a:endParaRPr>
          </a:p>
          <a:p>
            <a:pPr fontAlgn="base"/>
            <a:r>
              <a:rPr lang="nl-NL" b="1">
                <a:effectLst/>
              </a:rPr>
              <a:t>Jaargangen Gemeentemonitor</a:t>
            </a:r>
          </a:p>
          <a:p>
            <a:pPr fontAlgn="base"/>
            <a:r>
              <a:rPr lang="nl-NL">
                <a:effectLst/>
              </a:rPr>
              <a:t>2017, 2020, 2023</a:t>
            </a:r>
          </a:p>
          <a:p>
            <a:pPr fontAlgn="base"/>
            <a:endParaRPr lang="nl-NL">
              <a:effectLst/>
            </a:endParaRPr>
          </a:p>
          <a:p>
            <a:pPr fontAlgn="base"/>
            <a:r>
              <a:rPr lang="nl-NL" b="1">
                <a:effectLst/>
              </a:rPr>
              <a:t>Jaargangen Stadsmonitor</a:t>
            </a:r>
          </a:p>
          <a:p>
            <a:pPr fontAlgn="base"/>
            <a:r>
              <a:rPr lang="nl-NL">
                <a:effectLst/>
              </a:rPr>
              <a:t>2011, 2014, 2017, 2020, 2023</a:t>
            </a:r>
          </a:p>
          <a:p>
            <a:pPr fontAlgn="base"/>
            <a:endParaRPr lang="nl-NL" b="1">
              <a:effectLst/>
            </a:endParaRPr>
          </a:p>
          <a:p>
            <a:pPr fontAlgn="base"/>
            <a:r>
              <a:rPr lang="nl-NL" b="1">
                <a:effectLst/>
              </a:rPr>
              <a:t>Opmerking</a:t>
            </a:r>
          </a:p>
          <a:p>
            <a:pPr fontAlgn="base"/>
            <a:r>
              <a:rPr lang="nl-NL">
                <a:effectLst/>
              </a:rPr>
              <a:t>Iedereen die antwoordde op de vraag werd in de noemer opgenomen, uitgezonderd de respondenten in de categorie 'Weet niet/niet van toepassing'. Deze categorie is bij deze vraag relatief groot (55% in 2023).</a:t>
            </a:r>
          </a:p>
        </p:txBody>
      </p:sp>
    </p:spTree>
    <p:extLst>
      <p:ext uri="{BB962C8B-B14F-4D97-AF65-F5344CB8AC3E}">
        <p14:creationId xmlns:p14="http://schemas.microsoft.com/office/powerpoint/2010/main" val="1714316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E3DEC-9D60-CB59-B1E5-961ADAD37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F5161-015C-27D5-651F-34DB065BD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35D453-9966-394D-EA8B-5C5B39EE6EB6}"/>
              </a:ext>
            </a:extLst>
          </p:cNvPr>
          <p:cNvSpPr>
            <a:spLocks noGrp="1"/>
          </p:cNvSpPr>
          <p:nvPr>
            <p:ph type="body" idx="1"/>
          </p:nvPr>
        </p:nvSpPr>
        <p:spPr/>
        <p:txBody>
          <a:bodyPr/>
          <a:lstStyle/>
          <a:p>
            <a:r>
              <a:rPr lang="nl-BE" sz="1600" b="1">
                <a:latin typeface="inherit"/>
              </a:rPr>
              <a:t>Leeruitkomsten in het basisonderwijs</a:t>
            </a:r>
          </a:p>
          <a:p>
            <a:endParaRPr lang="nl-BE"/>
          </a:p>
          <a:p>
            <a:pPr fontAlgn="base"/>
            <a:r>
              <a:rPr lang="nl-NL" b="1">
                <a:effectLst/>
                <a:latin typeface="inherit"/>
              </a:rPr>
              <a:t>Thema</a:t>
            </a:r>
          </a:p>
          <a:p>
            <a:pPr fontAlgn="base"/>
            <a:r>
              <a:rPr lang="nl-NL">
                <a:effectLst/>
              </a:rPr>
              <a:t>Kwaliteitsonderwijs – Lager onderwijs</a:t>
            </a:r>
          </a:p>
          <a:p>
            <a:endParaRPr lang="nl-BE"/>
          </a:p>
          <a:p>
            <a:r>
              <a:rPr lang="nl-BE" b="1"/>
              <a:t>Indicator</a:t>
            </a:r>
          </a:p>
          <a:p>
            <a:r>
              <a:rPr lang="nl-BE"/>
              <a:t>Evolutie van de leeruitkomst en in het 4</a:t>
            </a:r>
            <a:r>
              <a:rPr lang="nl-BE" baseline="30000"/>
              <a:t>de</a:t>
            </a:r>
            <a:r>
              <a:rPr lang="nl-BE"/>
              <a:t> laarjaar lager onderwijs</a:t>
            </a:r>
          </a:p>
          <a:p>
            <a:endParaRPr lang="nl-BE"/>
          </a:p>
          <a:p>
            <a:r>
              <a:rPr lang="nl-BE" b="1"/>
              <a:t>Opmerking</a:t>
            </a:r>
          </a:p>
          <a:p>
            <a:r>
              <a:rPr lang="nl-BE"/>
              <a:t>Algemeen neerwaartse trend zet zich door. Zovwel internationale onderzoeken TIMSS en PIRLS als Vlaamse metingen van leeruitkomsten bevestigen een neerwaartse trend van de leeruitkomsten in het basisonderwijs.</a:t>
            </a:r>
          </a:p>
        </p:txBody>
      </p:sp>
    </p:spTree>
    <p:extLst>
      <p:ext uri="{BB962C8B-B14F-4D97-AF65-F5344CB8AC3E}">
        <p14:creationId xmlns:p14="http://schemas.microsoft.com/office/powerpoint/2010/main" val="42281066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E3DEC-9D60-CB59-B1E5-961ADAD37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F5161-015C-27D5-651F-34DB065BD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35D453-9966-394D-EA8B-5C5B39EE6EB6}"/>
              </a:ext>
            </a:extLst>
          </p:cNvPr>
          <p:cNvSpPr>
            <a:spLocks noGrp="1"/>
          </p:cNvSpPr>
          <p:nvPr>
            <p:ph type="body" idx="1"/>
          </p:nvPr>
        </p:nvSpPr>
        <p:spPr/>
        <p:txBody>
          <a:bodyPr/>
          <a:lstStyle/>
          <a:p>
            <a:r>
              <a:rPr lang="nl-BE" sz="1600" b="1">
                <a:latin typeface="inherit"/>
              </a:rPr>
              <a:t>Spanningsindicator Leerkracht kleuter- of lager onderwijs</a:t>
            </a:r>
          </a:p>
          <a:p>
            <a:endParaRPr lang="nl-BE"/>
          </a:p>
          <a:p>
            <a:pPr fontAlgn="base"/>
            <a:r>
              <a:rPr lang="nl-NL" b="1">
                <a:effectLst/>
                <a:latin typeface="inherit"/>
              </a:rPr>
              <a:t>Thema</a:t>
            </a:r>
          </a:p>
          <a:p>
            <a:pPr marL="0" marR="0" lvl="0" indent="0" algn="l" defTabSz="914400" rtl="0" eaLnBrk="1" fontAlgn="base" latinLnBrk="0" hangingPunct="1">
              <a:lnSpc>
                <a:spcPct val="100000"/>
              </a:lnSpc>
              <a:spcBef>
                <a:spcPts val="0"/>
              </a:spcBef>
              <a:spcAft>
                <a:spcPts val="0"/>
              </a:spcAft>
              <a:buClrTx/>
              <a:buSzTx/>
              <a:buFontTx/>
              <a:buNone/>
              <a:tabLst/>
              <a:defRPr/>
            </a:pPr>
            <a:r>
              <a:rPr lang="nl-NL">
                <a:effectLst/>
              </a:rPr>
              <a:t>Kwaliteitsonderwijs – Lager onderwijs</a:t>
            </a:r>
          </a:p>
          <a:p>
            <a:pPr fontAlgn="base"/>
            <a:endParaRPr lang="nl-NL">
              <a:effectLst/>
            </a:endParaRPr>
          </a:p>
          <a:p>
            <a:pPr fontAlgn="base"/>
            <a:r>
              <a:rPr lang="nl-NL" b="1">
                <a:effectLst/>
              </a:rPr>
              <a:t>Definitie</a:t>
            </a:r>
          </a:p>
          <a:p>
            <a:pPr fontAlgn="base"/>
            <a:r>
              <a:rPr lang="nl-NL">
                <a:effectLst/>
              </a:rPr>
              <a:t>De spanningsratio geeft het aantal werkzoekenden weer per openstaande vacature.</a:t>
            </a:r>
          </a:p>
        </p:txBody>
      </p:sp>
    </p:spTree>
    <p:extLst>
      <p:ext uri="{BB962C8B-B14F-4D97-AF65-F5344CB8AC3E}">
        <p14:creationId xmlns:p14="http://schemas.microsoft.com/office/powerpoint/2010/main" val="3469209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E3DEC-9D60-CB59-B1E5-961ADAD37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F5161-015C-27D5-651F-34DB065BD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35D453-9966-394D-EA8B-5C5B39EE6EB6}"/>
              </a:ext>
            </a:extLst>
          </p:cNvPr>
          <p:cNvSpPr>
            <a:spLocks noGrp="1"/>
          </p:cNvSpPr>
          <p:nvPr>
            <p:ph type="body" idx="1"/>
          </p:nvPr>
        </p:nvSpPr>
        <p:spPr/>
        <p:txBody>
          <a:bodyPr/>
          <a:lstStyle/>
          <a:p>
            <a:r>
              <a:rPr lang="nl-BE" sz="1600" b="1">
                <a:latin typeface="inherit"/>
              </a:rPr>
              <a:t>Trends in PISA: geletterdheid, wiskundige en wetenschappelijke geletterdheid - Vlaanderen</a:t>
            </a:r>
            <a:endParaRPr lang="nl-BE" sz="1600">
              <a:latin typeface="inherit"/>
            </a:endParaRPr>
          </a:p>
          <a:p>
            <a:pPr fontAlgn="base"/>
            <a:endParaRPr lang="nl-NL" b="1">
              <a:effectLst/>
              <a:latin typeface="inherit"/>
            </a:endParaRPr>
          </a:p>
          <a:p>
            <a:pPr fontAlgn="base"/>
            <a:r>
              <a:rPr lang="nl-NL" b="1">
                <a:effectLst/>
                <a:latin typeface="inherit"/>
              </a:rPr>
              <a:t>Thema</a:t>
            </a:r>
          </a:p>
          <a:p>
            <a:pPr fontAlgn="base"/>
            <a:r>
              <a:rPr lang="nl-NL">
                <a:effectLst/>
              </a:rPr>
              <a:t>Kwaliteitsonderwijs – Secundair onderwijs</a:t>
            </a:r>
          </a:p>
          <a:p>
            <a:pPr fontAlgn="base"/>
            <a:endParaRPr lang="nl-NL">
              <a:effectLst/>
            </a:endParaRPr>
          </a:p>
          <a:p>
            <a:pPr fontAlgn="base"/>
            <a:r>
              <a:rPr lang="nl-NL" b="1">
                <a:effectLst/>
              </a:rPr>
              <a:t>Opmerking</a:t>
            </a:r>
          </a:p>
          <a:p>
            <a:pPr fontAlgn="base"/>
            <a:r>
              <a:rPr lang="nl-BE"/>
              <a:t>Tussen 2018 en 2022 daalt in Vlaanderen de gemiddelde prestatie voor alle domeinen significant! </a:t>
            </a:r>
          </a:p>
          <a:p>
            <a:pPr marL="171450" indent="-171450" fontAlgn="base">
              <a:buFontTx/>
              <a:buChar char="-"/>
            </a:pPr>
            <a:r>
              <a:rPr lang="nl-BE"/>
              <a:t>Wiskunde: -17 punten (OESO-gem = -15 punten).</a:t>
            </a:r>
          </a:p>
          <a:p>
            <a:pPr marL="171450" indent="-171450" fontAlgn="base">
              <a:buFontTx/>
              <a:buChar char="-"/>
            </a:pPr>
            <a:r>
              <a:rPr lang="nl-BE"/>
              <a:t>Lezen: - 19 punten (OESO-gem = -11 punten). </a:t>
            </a:r>
          </a:p>
          <a:p>
            <a:pPr marL="171450" indent="-171450" fontAlgn="base">
              <a:buFontTx/>
              <a:buChar char="-"/>
            </a:pPr>
            <a:r>
              <a:rPr lang="nl-BE"/>
              <a:t>Wetenschappen: -11 punten (OESO-gem = geen significant verschil).</a:t>
            </a:r>
          </a:p>
          <a:p>
            <a:pPr marL="171450" indent="-171450" fontAlgn="base">
              <a:buFontTx/>
              <a:buChar char="-"/>
            </a:pPr>
            <a:endParaRPr lang="nl-BE">
              <a:effectLst/>
            </a:endParaRPr>
          </a:p>
          <a:p>
            <a:pPr marL="0" indent="0" fontAlgn="base">
              <a:buFontTx/>
              <a:buNone/>
            </a:pPr>
            <a:r>
              <a:rPr lang="nl-BE" b="1">
                <a:effectLst/>
              </a:rPr>
              <a:t>Wiskunde</a:t>
            </a:r>
          </a:p>
          <a:p>
            <a:pPr marL="0" indent="0" fontAlgn="base">
              <a:buFontTx/>
              <a:buNone/>
            </a:pPr>
            <a:r>
              <a:rPr lang="nl-NL" i="1"/>
              <a:t>Referentiejaar = 2003</a:t>
            </a:r>
          </a:p>
          <a:p>
            <a:pPr marL="0" indent="0" fontAlgn="base">
              <a:buFontTx/>
              <a:buNone/>
            </a:pPr>
            <a:r>
              <a:rPr lang="nl-NL"/>
              <a:t>Tussen 2003 en 2022 daalde de Vlaamse prestatie met 52 punten. </a:t>
            </a:r>
          </a:p>
          <a:p>
            <a:pPr marL="0" indent="0" fontAlgn="base">
              <a:buFontTx/>
              <a:buNone/>
            </a:pPr>
            <a:r>
              <a:rPr lang="nl-NL"/>
              <a:t>Dit is een sterkere daling dan het OESO-gemiddelde: - 22 punten. </a:t>
            </a:r>
          </a:p>
          <a:p>
            <a:pPr marL="0" indent="0" fontAlgn="base">
              <a:buFontTx/>
              <a:buNone/>
            </a:pPr>
            <a:r>
              <a:rPr lang="nl-NL"/>
              <a:t>Slechts 2 landen hebben een sterkere daling (Finland: -60 punten en IJsland: -56 punten).</a:t>
            </a:r>
          </a:p>
          <a:p>
            <a:pPr marL="0" indent="0" fontAlgn="base">
              <a:buFontTx/>
              <a:buNone/>
            </a:pPr>
            <a:r>
              <a:rPr lang="nl-NL"/>
              <a:t>De daling doet zich wel voor in de meeste landen.</a:t>
            </a:r>
          </a:p>
          <a:p>
            <a:pPr marL="0" indent="0" fontAlgn="base">
              <a:buFontTx/>
              <a:buNone/>
            </a:pPr>
            <a:endParaRPr lang="nl-NL">
              <a:effectLst/>
            </a:endParaRPr>
          </a:p>
          <a:p>
            <a:pPr marL="0" indent="0" fontAlgn="base">
              <a:buFontTx/>
              <a:buNone/>
            </a:pPr>
            <a:r>
              <a:rPr lang="nl-NL" b="1">
                <a:effectLst/>
              </a:rPr>
              <a:t>Lezen</a:t>
            </a:r>
          </a:p>
          <a:p>
            <a:pPr marL="0" indent="0" fontAlgn="base">
              <a:buFontTx/>
              <a:buNone/>
            </a:pPr>
            <a:r>
              <a:rPr lang="nl-NL" b="0" i="1">
                <a:effectLst/>
              </a:rPr>
              <a:t>Referentiejaar = 2009</a:t>
            </a:r>
          </a:p>
          <a:p>
            <a:pPr marL="0" indent="0" fontAlgn="base">
              <a:buFontTx/>
              <a:buNone/>
            </a:pPr>
            <a:r>
              <a:rPr lang="nl-NL" b="0">
                <a:effectLst/>
              </a:rPr>
              <a:t>▪ Tussen 2009 en 2022 daalde de Vlaamse prestatie met 36 punten.</a:t>
            </a:r>
          </a:p>
          <a:p>
            <a:pPr marL="0" indent="0" fontAlgn="base">
              <a:buFontTx/>
              <a:buNone/>
            </a:pPr>
            <a:r>
              <a:rPr lang="nl-NL" b="0">
                <a:effectLst/>
              </a:rPr>
              <a:t>▪ Sterkere daling dan het OESO-gemiddelde: - 17 punten.</a:t>
            </a:r>
          </a:p>
          <a:p>
            <a:pPr marL="0" indent="0" fontAlgn="base">
              <a:buFontTx/>
              <a:buNone/>
            </a:pPr>
            <a:r>
              <a:rPr lang="nl-NL" b="0">
                <a:effectLst/>
              </a:rPr>
              <a:t>▪ Slechts 4 landen hebben een sterkere daling [IJsland (-64), Nederland (-49), Finland (-46)</a:t>
            </a:r>
          </a:p>
          <a:p>
            <a:pPr marL="0" indent="0" fontAlgn="base">
              <a:buFontTx/>
              <a:buNone/>
            </a:pPr>
            <a:r>
              <a:rPr lang="nl-NL" b="0">
                <a:effectLst/>
              </a:rPr>
              <a:t>en Griekenland (-44)].</a:t>
            </a:r>
          </a:p>
          <a:p>
            <a:pPr marL="0" indent="0" fontAlgn="base">
              <a:buFontTx/>
              <a:buNone/>
            </a:pPr>
            <a:r>
              <a:rPr lang="nl-NL" b="0">
                <a:effectLst/>
              </a:rPr>
              <a:t>▪ De daling doet zich wel voor in de meeste landen.</a:t>
            </a:r>
          </a:p>
          <a:p>
            <a:pPr marL="0" indent="0" fontAlgn="base">
              <a:buFontTx/>
              <a:buNone/>
            </a:pPr>
            <a:r>
              <a:rPr lang="nl-NL" b="0">
                <a:effectLst/>
              </a:rPr>
              <a:t>▪ De daling in Vlaanderen is tussen elk meetpunt significant (van 519 naar 502 naar 483)</a:t>
            </a:r>
          </a:p>
          <a:p>
            <a:pPr marL="0" indent="0" fontAlgn="base">
              <a:buFontTx/>
              <a:buNone/>
            </a:pPr>
            <a:endParaRPr lang="nl-NL" b="0">
              <a:effectLst/>
            </a:endParaRPr>
          </a:p>
          <a:p>
            <a:pPr marL="0" indent="0" fontAlgn="base">
              <a:buFontTx/>
              <a:buNone/>
            </a:pPr>
            <a:r>
              <a:rPr lang="nl-NL" b="1">
                <a:effectLst/>
              </a:rPr>
              <a:t>Wetenschappen</a:t>
            </a:r>
          </a:p>
          <a:p>
            <a:pPr marL="0" indent="0" fontAlgn="base">
              <a:buFontTx/>
              <a:buNone/>
            </a:pPr>
            <a:r>
              <a:rPr lang="nl-NL" b="0" i="1">
                <a:effectLst/>
              </a:rPr>
              <a:t>Referentiejaar = 2006</a:t>
            </a:r>
          </a:p>
          <a:p>
            <a:pPr marL="0" indent="0" fontAlgn="base">
              <a:buFontTx/>
              <a:buNone/>
            </a:pPr>
            <a:r>
              <a:rPr lang="nl-NL" b="0">
                <a:effectLst/>
              </a:rPr>
              <a:t>▪ Tussen 2006 en 2022 daalde de Vlaamse prestatie met 30 punten</a:t>
            </a:r>
          </a:p>
          <a:p>
            <a:pPr marL="0" indent="0" fontAlgn="base">
              <a:buFontTx/>
              <a:buNone/>
            </a:pPr>
            <a:r>
              <a:rPr lang="nl-NL" b="0">
                <a:effectLst/>
              </a:rPr>
              <a:t>▪ Sterkere daling dan het OESO-gemiddelde: - 12 punten</a:t>
            </a:r>
          </a:p>
          <a:p>
            <a:pPr marL="0" indent="0" fontAlgn="base">
              <a:buFontTx/>
              <a:buNone/>
            </a:pPr>
            <a:r>
              <a:rPr lang="nl-NL" b="0">
                <a:effectLst/>
              </a:rPr>
              <a:t>▪ Slechts 4 landen met een sterkere daling [Finland (-52), IJsland (-44), Nederland (-37)</a:t>
            </a:r>
          </a:p>
          <a:p>
            <a:pPr marL="0" indent="0" fontAlgn="base">
              <a:buFontTx/>
              <a:buNone/>
            </a:pPr>
            <a:r>
              <a:rPr lang="nl-NL" b="0">
                <a:effectLst/>
              </a:rPr>
              <a:t>en Griekenland (-33)]</a:t>
            </a:r>
          </a:p>
          <a:p>
            <a:pPr marL="0" indent="0" fontAlgn="base">
              <a:buFontTx/>
              <a:buNone/>
            </a:pPr>
            <a:r>
              <a:rPr lang="nl-NL" b="0">
                <a:effectLst/>
              </a:rPr>
              <a:t>▪ Er zijn ook vrij veel landen waar de prestatie niet daalt</a:t>
            </a:r>
          </a:p>
          <a:p>
            <a:pPr marL="0" indent="0" fontAlgn="base">
              <a:buFontTx/>
              <a:buNone/>
            </a:pPr>
            <a:r>
              <a:rPr lang="nl-NL" b="0">
                <a:effectLst/>
              </a:rPr>
              <a:t>▪ De daling in Vlaanderen is tussen elk meetpunt significant (van 529 naar 515 naar 499)</a:t>
            </a:r>
          </a:p>
        </p:txBody>
      </p:sp>
    </p:spTree>
    <p:extLst>
      <p:ext uri="{BB962C8B-B14F-4D97-AF65-F5344CB8AC3E}">
        <p14:creationId xmlns:p14="http://schemas.microsoft.com/office/powerpoint/2010/main" val="4215032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600" b="1">
                <a:latin typeface="inherit"/>
              </a:rPr>
              <a:t>Vroegtijdige schoolverlaters (t.o.v. schoolverlaters) – WP - Deinze</a:t>
            </a:r>
            <a:endParaRPr lang="nl-BE" sz="1600">
              <a:latin typeface="inherit"/>
            </a:endParaRPr>
          </a:p>
          <a:p>
            <a:pPr fontAlgn="base"/>
            <a:endParaRPr lang="nl-NL" b="1">
              <a:effectLst/>
              <a:latin typeface="inherit"/>
            </a:endParaRPr>
          </a:p>
          <a:p>
            <a:pPr fontAlgn="base"/>
            <a:r>
              <a:rPr lang="nl-NL" b="1">
                <a:effectLst/>
                <a:latin typeface="inherit"/>
              </a:rPr>
              <a:t>Thema</a:t>
            </a:r>
          </a:p>
          <a:p>
            <a:pPr fontAlgn="base"/>
            <a:r>
              <a:rPr lang="nl-NL">
                <a:effectLst/>
              </a:rPr>
              <a:t>Kwaliteitsonderwijs – Secundair onderwijs</a:t>
            </a:r>
          </a:p>
          <a:p>
            <a:pPr fontAlgn="base"/>
            <a:endParaRPr lang="nl-NL">
              <a:effectLst/>
            </a:endParaRPr>
          </a:p>
          <a:p>
            <a:pPr fontAlgn="base"/>
            <a:r>
              <a:rPr lang="nl-NL" b="1">
                <a:effectLst/>
                <a:latin typeface="inherit"/>
              </a:rPr>
              <a:t>Type</a:t>
            </a:r>
          </a:p>
          <a:p>
            <a:pPr fontAlgn="base"/>
            <a:r>
              <a:rPr lang="nl-NL">
                <a:effectLst/>
              </a:rPr>
              <a:t>Register</a:t>
            </a:r>
          </a:p>
          <a:p>
            <a:pPr fontAlgn="base"/>
            <a:endParaRPr lang="nl-NL">
              <a:effectLst/>
            </a:endParaRPr>
          </a:p>
          <a:p>
            <a:pPr fontAlgn="base"/>
            <a:r>
              <a:rPr lang="nl-NL" b="1">
                <a:effectLst/>
                <a:latin typeface="inherit"/>
              </a:rPr>
              <a:t>Definitie</a:t>
            </a:r>
          </a:p>
          <a:p>
            <a:pPr fontAlgn="base"/>
            <a:r>
              <a:rPr lang="nl-NL">
                <a:effectLst/>
              </a:rPr>
              <a:t>Aantal jongeren tussen 18 en 25 jaar dat het gewoon of buitengewoon secundair onderwijs (inclusief leertijd en deeltijds onderwijs) verlaat zonder diploma, getuigschrift of andere kwalificatie van het niveau secundair onderwijs en dat woont in de gemeente ten opzichte van het aantal leerlingen van 18 tot 25 jaar dat in dat jaar van het gewoon of buitengewoon secundair onderwijs (inclusief deeltijds onderwijs) uitstroomt, en dat woont in de gemeente.</a:t>
            </a:r>
          </a:p>
          <a:p>
            <a:pPr fontAlgn="base"/>
            <a:endParaRPr lang="nl-NL" b="0">
              <a:effectLst/>
              <a:latin typeface="inherit"/>
            </a:endParaRPr>
          </a:p>
          <a:p>
            <a:pPr fontAlgn="base"/>
            <a:r>
              <a:rPr lang="nl-NL" b="1">
                <a:effectLst/>
                <a:latin typeface="inherit"/>
              </a:rPr>
              <a:t>Eenheid</a:t>
            </a:r>
          </a:p>
          <a:p>
            <a:pPr fontAlgn="base"/>
            <a:r>
              <a:rPr lang="nl-NL">
                <a:effectLst/>
              </a:rPr>
              <a:t>Jongeren</a:t>
            </a:r>
          </a:p>
          <a:p>
            <a:pPr fontAlgn="base"/>
            <a:endParaRPr lang="nl-NL">
              <a:effectLst/>
            </a:endParaRPr>
          </a:p>
          <a:p>
            <a:pPr fontAlgn="base"/>
            <a:r>
              <a:rPr lang="nl-NL" b="1">
                <a:effectLst/>
                <a:latin typeface="inherit"/>
              </a:rPr>
              <a:t>Ratio</a:t>
            </a:r>
          </a:p>
          <a:p>
            <a:pPr fontAlgn="base"/>
            <a:r>
              <a:rPr lang="nl-NL">
                <a:effectLst/>
              </a:rPr>
              <a:t>Procent</a:t>
            </a:r>
          </a:p>
          <a:p>
            <a:pPr fontAlgn="base"/>
            <a:endParaRPr lang="nl-NL">
              <a:effectLst/>
            </a:endParaRPr>
          </a:p>
          <a:p>
            <a:pPr fontAlgn="base"/>
            <a:r>
              <a:rPr lang="nl-NL" b="1">
                <a:effectLst/>
                <a:latin typeface="inherit"/>
              </a:rPr>
              <a:t>Teller</a:t>
            </a:r>
          </a:p>
          <a:p>
            <a:pPr fontAlgn="base"/>
            <a:r>
              <a:rPr lang="nl-NL">
                <a:effectLst/>
              </a:rPr>
              <a:t>Aantal leerlingen van 18 tot 25 jaar dat gewoon of buitengewoon secundair onderwijs verlaat zonder kwalificatie, wonend in de gemeente</a:t>
            </a:r>
          </a:p>
          <a:p>
            <a:pPr fontAlgn="base"/>
            <a:endParaRPr lang="nl-NL">
              <a:effectLst/>
            </a:endParaRPr>
          </a:p>
          <a:p>
            <a:pPr fontAlgn="base"/>
            <a:r>
              <a:rPr lang="nl-NL" b="1">
                <a:effectLst/>
                <a:latin typeface="inherit"/>
              </a:rPr>
              <a:t>Noemer</a:t>
            </a:r>
          </a:p>
          <a:p>
            <a:pPr fontAlgn="base"/>
            <a:r>
              <a:rPr lang="nl-NL">
                <a:effectLst/>
              </a:rPr>
              <a:t>Aantal leerlingen van 18 tot 25 jaar dat gewoon of buitengewoon secundair onderwijs verlaat, wonend in de gemeente</a:t>
            </a:r>
          </a:p>
          <a:p>
            <a:pPr fontAlgn="base"/>
            <a:endParaRPr lang="nl-NL">
              <a:effectLst/>
            </a:endParaRPr>
          </a:p>
          <a:p>
            <a:pPr fontAlgn="base"/>
            <a:r>
              <a:rPr lang="nl-NL" b="1">
                <a:effectLst/>
                <a:latin typeface="inherit"/>
              </a:rPr>
              <a:t>Opmerking</a:t>
            </a:r>
          </a:p>
          <a:p>
            <a:pPr fontAlgn="base"/>
            <a:r>
              <a:rPr lang="nl-NL">
                <a:effectLst/>
              </a:rPr>
              <a:t>Het jaartal komt overeen met het jaar waarin het schooljaar eindigt, bv. 2016 komt overeen met het schooljaar 2015-2016.</a:t>
            </a:r>
          </a:p>
          <a:p>
            <a:pPr fontAlgn="base"/>
            <a:endParaRPr lang="nl-NL">
              <a:effectLst/>
            </a:endParaRPr>
          </a:p>
        </p:txBody>
      </p:sp>
    </p:spTree>
    <p:extLst>
      <p:ext uri="{BB962C8B-B14F-4D97-AF65-F5344CB8AC3E}">
        <p14:creationId xmlns:p14="http://schemas.microsoft.com/office/powerpoint/2010/main" val="34516736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E3DEC-9D60-CB59-B1E5-961ADAD37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F5161-015C-27D5-651F-34DB065BD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35D453-9966-394D-EA8B-5C5B39EE6EB6}"/>
              </a:ext>
            </a:extLst>
          </p:cNvPr>
          <p:cNvSpPr>
            <a:spLocks noGrp="1"/>
          </p:cNvSpPr>
          <p:nvPr>
            <p:ph type="body" idx="1"/>
          </p:nvPr>
        </p:nvSpPr>
        <p:spPr/>
        <p:txBody>
          <a:bodyPr/>
          <a:lstStyle/>
          <a:p>
            <a:r>
              <a:rPr lang="nl-BE" sz="1600" b="1">
                <a:latin typeface="inherit"/>
              </a:rPr>
              <a:t>Levenslang Leren</a:t>
            </a:r>
          </a:p>
          <a:p>
            <a:endParaRPr lang="nl-BE" sz="1200" b="1">
              <a:latin typeface="inherit"/>
            </a:endParaRPr>
          </a:p>
          <a:p>
            <a:r>
              <a:rPr lang="nl-BE" b="1"/>
              <a:t>Thema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effectLst/>
              </a:rPr>
              <a:t>Kwaliteitsonderwijs – Hoger en volwassenenonderwijs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a:effectLst/>
              </a:rPr>
              <a:t>Type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effectLst/>
              </a:rPr>
              <a:t>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a:effectLst/>
              </a:rPr>
              <a:t>Omschrijving</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latin typeface="Calibri" panose="020F0502020204030204" pitchFamily="34" charset="0"/>
                <a:ea typeface="Calibri" panose="020F0502020204030204" pitchFamily="34" charset="0"/>
                <a:cs typeface="Calibri" panose="020F0502020204030204" pitchFamily="34" charset="0"/>
              </a:rPr>
              <a:t>Aandeel van de bevolking (25-64 jaar) dat in de referentieperiode van vier weken deelnam aan een opleiding in het reguliere onderwijs of buiten het reguliere onderwijs.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latin typeface="Calibri" panose="020F0502020204030204" pitchFamily="34" charset="0"/>
              <a:ea typeface="Calibri" panose="020F0502020204030204" pitchFamily="34" charset="0"/>
              <a:cs typeface="Calibri" panose="020F0502020204030204" pitchFamily="34" charset="0"/>
            </a:endParaRPr>
          </a:p>
          <a:p>
            <a:pPr algn="l" fontAlgn="base"/>
            <a:r>
              <a:rPr lang="nl-NL" b="0" i="0">
                <a:solidFill>
                  <a:srgbClr val="333332"/>
                </a:solidFill>
                <a:effectLst/>
                <a:latin typeface="Flanders Art Sans"/>
              </a:rPr>
              <a:t>In 2022 nam 10,7% van de inwoners van het </a:t>
            </a:r>
            <a:r>
              <a:rPr lang="nl-NL" b="0" i="1">
                <a:solidFill>
                  <a:srgbClr val="333332"/>
                </a:solidFill>
                <a:effectLst/>
                <a:latin typeface="Flanders Art Sans"/>
              </a:rPr>
              <a:t>Vlaamse Gewest </a:t>
            </a:r>
            <a:r>
              <a:rPr lang="nl-NL" b="0" i="0">
                <a:solidFill>
                  <a:srgbClr val="333332"/>
                </a:solidFill>
                <a:effectLst/>
                <a:latin typeface="Flanders Art Sans"/>
              </a:rPr>
              <a:t>tussen 25 en 64 jaar deel aan een opleiding (binnen of buiten het reguliere onderwijs) tijdens de 4 weken voorgaand aan de bevraging. In de periode 2006-2022 schommelde de opleidingsdeelname telkens tussen 7,0% en 10,8%. In 2021 (10,8%) lag het aandeel nagenoeg even hoog als in 2022.</a:t>
            </a:r>
          </a:p>
          <a:p>
            <a:pPr algn="l" fontAlgn="base"/>
            <a:r>
              <a:rPr lang="nl-NL" b="0" i="0">
                <a:solidFill>
                  <a:srgbClr val="333332"/>
                </a:solidFill>
                <a:effectLst/>
                <a:latin typeface="Flanders Art Sans"/>
              </a:rPr>
              <a:t>Als gevraagd wordt naar het volgen van een opleiding in de afgelopen 12 maanden in plaats van de afgelopen 4 weken, ligt het aandeel hoger en komt het op 22,4% in 2022. Dat is een stijging van 1,6 procentpunt ten opzichte van 2021.</a:t>
            </a:r>
          </a:p>
          <a:p>
            <a:pPr algn="l" fontAlgn="base"/>
            <a:endParaRPr lang="nl-NL" b="0" i="0">
              <a:solidFill>
                <a:srgbClr val="333332"/>
              </a:solidFill>
              <a:effectLst/>
              <a:latin typeface="Flanders Art Sans"/>
            </a:endParaRPr>
          </a:p>
          <a:p>
            <a:pPr algn="l" fontAlgn="base"/>
            <a:r>
              <a:rPr lang="nl-NL" b="0" i="0">
                <a:solidFill>
                  <a:srgbClr val="333332"/>
                </a:solidFill>
                <a:effectLst/>
                <a:latin typeface="Flanders Art Sans"/>
              </a:rPr>
              <a:t>In het Vlaamse Gewest (10,7%) nam in 2022 een hoger aandeel 25- tot 64-jarigen deel aan een opleiding dan in het Waalse Gewest (8,1%), maar een lager aandeel dan in het Brusselse Hoofdstedelijke Gewest (14,2%).</a:t>
            </a:r>
          </a:p>
          <a:p>
            <a:pPr algn="l" fontAlgn="base"/>
            <a:r>
              <a:rPr lang="nl-NL" b="0" i="0">
                <a:solidFill>
                  <a:srgbClr val="333332"/>
                </a:solidFill>
                <a:effectLst/>
                <a:latin typeface="Flanders Art Sans"/>
              </a:rPr>
              <a:t>In de Europese Unie (EU27) volgde in 2022 gemiddeld 11,9% van de inwoners een opleiding. Dat aandeel lag beperkt hoger dan in het Vlaamse Gewest. Tussen de EU-landen zijn er grote verschillen. Zo nam in Zweden 36,2% deel aan een opleiding. In Bulgarije ging het om 1,7%.</a:t>
            </a:r>
          </a:p>
          <a:p>
            <a:pPr algn="l" fontAlgn="base"/>
            <a:endParaRPr lang="nl-NL" b="0" i="0">
              <a:solidFill>
                <a:srgbClr val="333332"/>
              </a:solidFill>
              <a:effectLst/>
              <a:latin typeface="Flanders Art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a:effectLst/>
              </a:rPr>
              <a:t>Eenheid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effectLst/>
              </a:rPr>
              <a:t>personen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a:effectLst/>
              </a:rPr>
              <a:t>Ratio</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effectLst/>
              </a:rPr>
              <a:t>procent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ffectLst/>
            </a:endParaRPr>
          </a:p>
          <a:p>
            <a:endParaRPr lang="nl-BE" sz="1200" b="1">
              <a:latin typeface="inherit"/>
            </a:endParaRPr>
          </a:p>
          <a:p>
            <a:endParaRPr lang="nl-BE" sz="1200" b="1">
              <a:latin typeface="inherit"/>
            </a:endParaRPr>
          </a:p>
        </p:txBody>
      </p:sp>
    </p:spTree>
    <p:extLst>
      <p:ext uri="{BB962C8B-B14F-4D97-AF65-F5344CB8AC3E}">
        <p14:creationId xmlns:p14="http://schemas.microsoft.com/office/powerpoint/2010/main" val="27092888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E3DEC-9D60-CB59-B1E5-961ADAD37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F5161-015C-27D5-651F-34DB065BD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35D453-9966-394D-EA8B-5C5B39EE6EB6}"/>
              </a:ext>
            </a:extLst>
          </p:cNvPr>
          <p:cNvSpPr>
            <a:spLocks noGrp="1"/>
          </p:cNvSpPr>
          <p:nvPr>
            <p:ph type="body" idx="1"/>
          </p:nvPr>
        </p:nvSpPr>
        <p:spPr/>
        <p:txBody>
          <a:bodyPr/>
          <a:lstStyle/>
          <a:p>
            <a:r>
              <a:rPr lang="nl-BE" sz="1600" b="1">
                <a:latin typeface="inherit"/>
              </a:rPr>
              <a:t>Leerkracht secundair onderwijs – Provincie Oost-Vlaanderen</a:t>
            </a:r>
            <a:endParaRPr lang="nl-BE" sz="1600">
              <a:latin typeface="inherit"/>
            </a:endParaRPr>
          </a:p>
          <a:p>
            <a:pPr fontAlgn="base"/>
            <a:endParaRPr lang="nl-NL" b="1">
              <a:effectLst/>
              <a:latin typeface="inherit"/>
            </a:endParaRPr>
          </a:p>
          <a:p>
            <a:pPr fontAlgn="base"/>
            <a:r>
              <a:rPr lang="nl-NL" b="1">
                <a:effectLst/>
                <a:latin typeface="inherit"/>
              </a:rPr>
              <a:t>Thema</a:t>
            </a:r>
          </a:p>
          <a:p>
            <a:pPr fontAlgn="base"/>
            <a:r>
              <a:rPr lang="nl-NL">
                <a:effectLst/>
              </a:rPr>
              <a:t>Kwaliteitsonderwijs – Secundair onderwijs</a:t>
            </a:r>
          </a:p>
          <a:p>
            <a:pPr fontAlgn="base"/>
            <a:endParaRPr lang="nl-NL">
              <a:effectLst/>
            </a:endParaRPr>
          </a:p>
          <a:p>
            <a:pPr fontAlgn="base"/>
            <a:r>
              <a:rPr lang="nl-NL" b="1">
                <a:effectLst/>
                <a:latin typeface="inherit"/>
              </a:rPr>
              <a:t>Type</a:t>
            </a:r>
          </a:p>
          <a:p>
            <a:pPr fontAlgn="base"/>
            <a:r>
              <a:rPr lang="nl-NL">
                <a:effectLst/>
              </a:rPr>
              <a:t>register</a:t>
            </a:r>
          </a:p>
          <a:p>
            <a:pPr fontAlgn="base"/>
            <a:endParaRPr lang="nl-NL">
              <a:effectLst/>
            </a:endParaRPr>
          </a:p>
          <a:p>
            <a:pPr fontAlgn="base"/>
            <a:endParaRPr lang="nl-NL">
              <a:effectLst/>
            </a:endParaRPr>
          </a:p>
          <a:p>
            <a:pPr fontAlgn="base"/>
            <a:r>
              <a:rPr lang="nl-NL" b="1">
                <a:effectLst/>
              </a:rPr>
              <a:t>Definitie</a:t>
            </a:r>
          </a:p>
          <a:p>
            <a:pPr fontAlgn="base"/>
            <a:r>
              <a:rPr lang="nl-NL">
                <a:effectLst/>
              </a:rPr>
              <a:t>De spanningsratio geeft het aantal werkzoekenden weer per openstaande vacature.</a:t>
            </a:r>
          </a:p>
        </p:txBody>
      </p:sp>
    </p:spTree>
    <p:extLst>
      <p:ext uri="{BB962C8B-B14F-4D97-AF65-F5344CB8AC3E}">
        <p14:creationId xmlns:p14="http://schemas.microsoft.com/office/powerpoint/2010/main" val="5156961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125665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nl-NL" sz="1600" b="1">
                <a:effectLst/>
                <a:latin typeface="inherit"/>
              </a:rPr>
              <a:t>Subjectieve armoede – Heel erg moeilijk om rond te komen - Deinze</a:t>
            </a:r>
          </a:p>
          <a:p>
            <a:pPr fontAlgn="base"/>
            <a:endParaRPr lang="nl-NL" b="1">
              <a:effectLst/>
              <a:latin typeface="inherit"/>
            </a:endParaRPr>
          </a:p>
          <a:p>
            <a:pPr fontAlgn="base"/>
            <a:r>
              <a:rPr lang="nl-NL" b="1">
                <a:effectLst/>
                <a:latin typeface="inherit"/>
              </a:rPr>
              <a:t>Thema</a:t>
            </a:r>
          </a:p>
          <a:p>
            <a:pPr fontAlgn="base"/>
            <a:r>
              <a:rPr lang="nl-NL">
                <a:effectLst/>
              </a:rPr>
              <a:t>Armoede – Relatieve Armoede</a:t>
            </a:r>
          </a:p>
          <a:p>
            <a:pPr fontAlgn="base"/>
            <a:endParaRPr lang="nl-NL" b="0">
              <a:effectLst/>
              <a:latin typeface="inherit"/>
            </a:endParaRPr>
          </a:p>
          <a:p>
            <a:pPr fontAlgn="base"/>
            <a:r>
              <a:rPr lang="nl-NL" b="1">
                <a:effectLst/>
                <a:latin typeface="inherit"/>
              </a:rPr>
              <a:t>Type</a:t>
            </a:r>
          </a:p>
          <a:p>
            <a:pPr fontAlgn="base"/>
            <a:r>
              <a:rPr lang="nl-NL">
                <a:effectLst/>
              </a:rPr>
              <a:t>survey</a:t>
            </a:r>
          </a:p>
          <a:p>
            <a:pPr fontAlgn="base"/>
            <a:endParaRPr lang="nl-NL" b="0">
              <a:effectLst/>
              <a:latin typeface="inherit"/>
            </a:endParaRPr>
          </a:p>
          <a:p>
            <a:pPr fontAlgn="base"/>
            <a:r>
              <a:rPr lang="nl-NL" b="1">
                <a:effectLst/>
                <a:latin typeface="inherit"/>
              </a:rPr>
              <a:t>Definitie</a:t>
            </a:r>
          </a:p>
          <a:p>
            <a:pPr fontAlgn="base"/>
            <a:r>
              <a:rPr lang="nl-NL">
                <a:effectLst/>
              </a:rPr>
              <a:t>Aandeel van de inwoners dat (heel erg) moeilijk rondkomt met het maandelijks beschikbare inkomen.</a:t>
            </a:r>
          </a:p>
          <a:p>
            <a:pPr fontAlgn="base"/>
            <a:endParaRPr lang="nl-NL" b="0">
              <a:effectLst/>
              <a:latin typeface="inherit"/>
            </a:endParaRPr>
          </a:p>
          <a:p>
            <a:pPr fontAlgn="base"/>
            <a:r>
              <a:rPr lang="nl-NL" b="1">
                <a:effectLst/>
                <a:latin typeface="inherit"/>
              </a:rPr>
              <a:t>Eenheid</a:t>
            </a:r>
          </a:p>
          <a:p>
            <a:pPr fontAlgn="base"/>
            <a:r>
              <a:rPr lang="nl-NL">
                <a:effectLst/>
              </a:rPr>
              <a:t>personen</a:t>
            </a:r>
          </a:p>
          <a:p>
            <a:pPr fontAlgn="base"/>
            <a:endParaRPr lang="nl-NL" b="0">
              <a:effectLst/>
              <a:latin typeface="inherit"/>
            </a:endParaRPr>
          </a:p>
          <a:p>
            <a:pPr fontAlgn="base"/>
            <a:r>
              <a:rPr lang="nl-NL" b="1">
                <a:effectLst/>
                <a:latin typeface="inherit"/>
              </a:rPr>
              <a:t>Ratio</a:t>
            </a:r>
          </a:p>
          <a:p>
            <a:pPr fontAlgn="base"/>
            <a:r>
              <a:rPr lang="nl-NL">
                <a:effectLst/>
              </a:rPr>
              <a:t>procent</a:t>
            </a:r>
          </a:p>
          <a:p>
            <a:pPr fontAlgn="base"/>
            <a:endParaRPr lang="nl-NL" b="0">
              <a:effectLst/>
              <a:latin typeface="inherit"/>
            </a:endParaRPr>
          </a:p>
          <a:p>
            <a:pPr fontAlgn="base"/>
            <a:r>
              <a:rPr lang="nl-NL" b="1">
                <a:effectLst/>
                <a:latin typeface="inherit"/>
              </a:rPr>
              <a:t>Teller</a:t>
            </a:r>
          </a:p>
          <a:p>
            <a:pPr fontAlgn="base"/>
            <a:r>
              <a:rPr lang="nl-NL">
                <a:effectLst/>
              </a:rPr>
              <a:t>De tellers werden berekend op basis van 4 antwoordcategorieën: ‘Heel erg moeilijk’, ‘Moeilijk’, ‘Het lukt om rond te komen’ en 'Het lukt om comfortabel te leven'. De indicator is het aandeel van de inwoners die aangeven 'Heel erg moeilijk/Moeilijk' rond te komen.</a:t>
            </a:r>
          </a:p>
          <a:p>
            <a:pPr fontAlgn="base"/>
            <a:endParaRPr lang="nl-NL" b="0">
              <a:effectLst/>
              <a:latin typeface="inherit"/>
            </a:endParaRPr>
          </a:p>
          <a:p>
            <a:pPr fontAlgn="base"/>
            <a:r>
              <a:rPr lang="nl-NL" b="1">
                <a:effectLst/>
                <a:latin typeface="inherit"/>
              </a:rPr>
              <a:t>Noemer</a:t>
            </a:r>
          </a:p>
          <a:p>
            <a:pPr fontAlgn="base"/>
            <a:r>
              <a:rPr lang="nl-NL">
                <a:effectLst/>
              </a:rPr>
              <a:t>Iedereen die antwoordde op de vraag werd in de noemer opgenomen, uitgezonderd de respondenten in de categorie 'Weet niet'. Indien dit om een omvangrijke categorie gaat, wordt hun percentage meegegeven bij 'Opmerkingen bij de kwaliteit’. </a:t>
            </a:r>
          </a:p>
          <a:p>
            <a:pPr fontAlgn="base"/>
            <a:endParaRPr lang="nl-NL" b="0">
              <a:effectLst/>
              <a:latin typeface="inherit"/>
            </a:endParaRPr>
          </a:p>
          <a:p>
            <a:pPr fontAlgn="base"/>
            <a:r>
              <a:rPr lang="nl-NL" b="1">
                <a:effectLst/>
                <a:latin typeface="inherit"/>
              </a:rPr>
              <a:t>Vraagstelling survey</a:t>
            </a:r>
          </a:p>
          <a:p>
            <a:pPr fontAlgn="base"/>
            <a:r>
              <a:rPr lang="nl-NL">
                <a:effectLst/>
              </a:rPr>
              <a:t>Kan je met het totale beschikbare inkomen van je gezin, zoals het nu is, maandelijks rondkomen? Het totale beschikbare inkomen van het gezin per maand bestaat uit: netto inkomens uit arbeid of bedrijfsinkomen; sociale uitkeringen (vervangingsinkomen, kinderbijslag, werkloosheidsuitkering, pensioenuitkering, tegemoetkoming personen met handicap); bijkomende uitkeringen (maaltijdcheques, intresten, inkomsten uit mandaten,..). Antwoordmogelijkheden: ‘Heel erg moeilijk’, ‘Moeilijk’, ‘Het lukt om rond te komen met het huidige inkomen’, ‘Het lukt om comfortabel te leven met het huidige inkomen’, 'Weet niet’</a:t>
            </a:r>
          </a:p>
          <a:p>
            <a:pPr fontAlgn="base"/>
            <a:r>
              <a:rPr lang="nl-NL" b="0">
                <a:effectLst/>
                <a:latin typeface="inherit"/>
              </a:rPr>
              <a:t>Jaargangen Gemeentemonitor</a:t>
            </a:r>
          </a:p>
          <a:p>
            <a:pPr fontAlgn="base"/>
            <a:r>
              <a:rPr lang="nl-NL">
                <a:effectLst/>
              </a:rPr>
              <a:t>2020, 2023</a:t>
            </a:r>
          </a:p>
          <a:p>
            <a:pPr fontAlgn="base"/>
            <a:r>
              <a:rPr lang="nl-NL" b="0">
                <a:effectLst/>
                <a:latin typeface="inherit"/>
              </a:rPr>
              <a:t>Jaargangen Stadsmonitor</a:t>
            </a:r>
          </a:p>
          <a:p>
            <a:pPr fontAlgn="base"/>
            <a:r>
              <a:rPr lang="nl-NL">
                <a:effectLst/>
              </a:rPr>
              <a:t>2017, 2020, 2023</a:t>
            </a:r>
          </a:p>
          <a:p>
            <a:endParaRPr lang="nl-BE"/>
          </a:p>
        </p:txBody>
      </p:sp>
    </p:spTree>
    <p:extLst>
      <p:ext uri="{BB962C8B-B14F-4D97-AF65-F5344CB8AC3E}">
        <p14:creationId xmlns:p14="http://schemas.microsoft.com/office/powerpoint/2010/main" val="34845570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35290793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16712414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35795091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16582747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9B50B-586A-0DF5-162D-049C6EB8F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F35C3-A949-5268-A1AD-7300587937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FF5F5-2B6E-D563-14FF-5C806E63FD86}"/>
              </a:ext>
            </a:extLst>
          </p:cNvPr>
          <p:cNvSpPr>
            <a:spLocks noGrp="1"/>
          </p:cNvSpPr>
          <p:nvPr>
            <p:ph type="body" idx="1"/>
          </p:nvPr>
        </p:nvSpPr>
        <p:spPr/>
        <p:txBody>
          <a:bodyPr/>
          <a:lstStyle/>
          <a:p>
            <a:r>
              <a:rPr lang="nl-NL" sz="1600" b="1">
                <a:latin typeface="inherit"/>
              </a:rPr>
              <a:t>Proxy alcoholintoxicatie – Oost-Vlaanderen vs Vlaamse Gewest</a:t>
            </a:r>
          </a:p>
          <a:p>
            <a:endParaRPr lang="nl-NL" b="1"/>
          </a:p>
          <a:p>
            <a:r>
              <a:rPr lang="nl-NL" b="1"/>
              <a:t>Thema</a:t>
            </a:r>
          </a:p>
          <a:p>
            <a:r>
              <a:rPr lang="nl-BE"/>
              <a:t>Goede gezondheid en welzijn - Mentale gezondheid</a:t>
            </a:r>
          </a:p>
          <a:p>
            <a:endParaRPr lang="nl-BE"/>
          </a:p>
          <a:p>
            <a:pPr algn="l"/>
            <a:r>
              <a:rPr lang="nl-NL" b="1" i="0">
                <a:solidFill>
                  <a:srgbClr val="333333"/>
                </a:solidFill>
                <a:effectLst/>
                <a:latin typeface="PT Sans" panose="020B0503020203020204" pitchFamily="34" charset="0"/>
              </a:rPr>
              <a:t>Beschrijving</a:t>
            </a:r>
          </a:p>
          <a:p>
            <a:r>
              <a:rPr lang="nl-NL" b="0" i="0">
                <a:solidFill>
                  <a:srgbClr val="333333"/>
                </a:solidFill>
                <a:effectLst/>
                <a:latin typeface="PT Sans" panose="020B0503020203020204" pitchFamily="34" charset="0"/>
              </a:rPr>
              <a:t>Aandeel rechthebbenden per geslacht, leeftijdscategorie, en VT dat tijdens het kalenderjaar op de spoeddienst werd opgevangen of één dag nacht werd opgenomen in een ziekenhuis, en waarbij op dezelfde dag de concentratie alcohol in het bloed werd bepaald</a:t>
            </a:r>
            <a:endParaRPr lang="nl-BE"/>
          </a:p>
        </p:txBody>
      </p:sp>
    </p:spTree>
    <p:extLst>
      <p:ext uri="{BB962C8B-B14F-4D97-AF65-F5344CB8AC3E}">
        <p14:creationId xmlns:p14="http://schemas.microsoft.com/office/powerpoint/2010/main" val="4155836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600" b="1">
                <a:effectLst/>
                <a:latin typeface="inherit"/>
              </a:rPr>
              <a:t>Subjectieve armoede – Het lukt om comfortabel te leven - Deinze</a:t>
            </a:r>
          </a:p>
          <a:p>
            <a:pPr algn="l" fontAlgn="base"/>
            <a:endParaRPr lang="nl-NL" b="1" i="0">
              <a:solidFill>
                <a:srgbClr val="333332"/>
              </a:solidFill>
              <a:effectLst/>
              <a:latin typeface="Flanders Art Sans"/>
            </a:endParaRPr>
          </a:p>
          <a:p>
            <a:pPr algn="l" fontAlgn="base"/>
            <a:r>
              <a:rPr lang="nl-NL" b="1" i="0">
                <a:solidFill>
                  <a:srgbClr val="333332"/>
                </a:solidFill>
                <a:effectLst/>
                <a:latin typeface="Flanders Art Sans"/>
              </a:rPr>
              <a:t>Thema</a:t>
            </a:r>
          </a:p>
          <a:p>
            <a:pPr algn="l" fontAlgn="base"/>
            <a:r>
              <a:rPr lang="nl-NL" b="0" i="0">
                <a:solidFill>
                  <a:srgbClr val="333332"/>
                </a:solidFill>
                <a:effectLst/>
                <a:latin typeface="Flanders Art Sans"/>
              </a:rPr>
              <a:t>Armoede – Relatieve armoede</a:t>
            </a:r>
          </a:p>
          <a:p>
            <a:pPr algn="l" fontAlgn="base"/>
            <a:endParaRPr lang="nl-NL" b="1" i="0">
              <a:solidFill>
                <a:srgbClr val="333332"/>
              </a:solidFill>
              <a:effectLst/>
              <a:latin typeface="Flanders Art Sans"/>
            </a:endParaRPr>
          </a:p>
          <a:p>
            <a:pPr algn="l" fontAlgn="base"/>
            <a:r>
              <a:rPr lang="nl-NL" b="1" i="0">
                <a:solidFill>
                  <a:srgbClr val="333332"/>
                </a:solidFill>
                <a:effectLst/>
                <a:latin typeface="Flanders Art Sans"/>
              </a:rPr>
              <a:t>Vraagstelling survey</a:t>
            </a:r>
          </a:p>
          <a:p>
            <a:pPr algn="l" fontAlgn="base"/>
            <a:r>
              <a:rPr lang="nl-NL" b="0" i="0">
                <a:solidFill>
                  <a:srgbClr val="333332"/>
                </a:solidFill>
                <a:effectLst/>
                <a:latin typeface="Flanders Art Sans"/>
              </a:rPr>
              <a:t>Kan je met het totale beschikbare inkomen van je gezin, zoals het nu is, maandelijks rondkomen? Het totale beschikbare inkomen van het gezin per maand bestaat uit: netto inkomens uit arbeid of bedrijfsinkomen; sociale uitkeringen (vervangingsinkomen, kinderbijslag, werkloosheidsuitkering, pensioenuitkering, tegemoetkoming personen met handicap); bijkomende uitkeringen (maaltijdcheques, intresten, inkomsten uit mandaten,..). Antwoordmogelijkheden: ‘Heel erg moeilijk’, ‘Moeilijk’, ‘Het lukt om rond te komen met het huidige inkomen’, ‘Het lukt om comfortabel te leven met het huidige inkomen’, 'Weet niet’</a:t>
            </a:r>
          </a:p>
          <a:p>
            <a:pPr algn="l" fontAlgn="base"/>
            <a:endParaRPr lang="nl-NL" b="0" i="0">
              <a:solidFill>
                <a:srgbClr val="333332"/>
              </a:solidFill>
              <a:effectLst/>
              <a:latin typeface="Flanders Art Sans"/>
            </a:endParaRPr>
          </a:p>
          <a:p>
            <a:pPr fontAlgn="base"/>
            <a:r>
              <a:rPr lang="nl-NL" b="1">
                <a:effectLst/>
                <a:latin typeface="inherit"/>
              </a:rPr>
              <a:t>Type</a:t>
            </a:r>
          </a:p>
          <a:p>
            <a:pPr fontAlgn="base"/>
            <a:r>
              <a:rPr lang="nl-NL">
                <a:effectLst/>
              </a:rPr>
              <a:t>survey</a:t>
            </a:r>
          </a:p>
          <a:p>
            <a:pPr fontAlgn="base"/>
            <a:endParaRPr lang="nl-NL" b="0">
              <a:effectLst/>
              <a:latin typeface="inherit"/>
            </a:endParaRPr>
          </a:p>
          <a:p>
            <a:pPr fontAlgn="base"/>
            <a:r>
              <a:rPr lang="nl-NL" b="1">
                <a:effectLst/>
                <a:latin typeface="inherit"/>
              </a:rPr>
              <a:t>Definitie</a:t>
            </a:r>
          </a:p>
          <a:p>
            <a:pPr fontAlgn="base"/>
            <a:r>
              <a:rPr lang="nl-NL">
                <a:effectLst/>
              </a:rPr>
              <a:t>Aandeel van de inwoners dat (heel erg) moeilijk rondkomt met het maandelijks beschikbare inkomen.</a:t>
            </a:r>
          </a:p>
          <a:p>
            <a:pPr fontAlgn="base"/>
            <a:endParaRPr lang="nl-NL" b="0">
              <a:effectLst/>
              <a:latin typeface="inherit"/>
            </a:endParaRPr>
          </a:p>
          <a:p>
            <a:pPr fontAlgn="base"/>
            <a:r>
              <a:rPr lang="nl-NL" b="1">
                <a:effectLst/>
                <a:latin typeface="inherit"/>
              </a:rPr>
              <a:t>Eenheid</a:t>
            </a:r>
          </a:p>
          <a:p>
            <a:pPr fontAlgn="base"/>
            <a:r>
              <a:rPr lang="nl-NL">
                <a:effectLst/>
              </a:rPr>
              <a:t>personen</a:t>
            </a:r>
          </a:p>
          <a:p>
            <a:pPr fontAlgn="base"/>
            <a:endParaRPr lang="nl-NL" b="0">
              <a:effectLst/>
              <a:latin typeface="inherit"/>
            </a:endParaRPr>
          </a:p>
          <a:p>
            <a:pPr fontAlgn="base"/>
            <a:r>
              <a:rPr lang="nl-NL" b="1">
                <a:effectLst/>
                <a:latin typeface="inherit"/>
              </a:rPr>
              <a:t>Ratio</a:t>
            </a:r>
          </a:p>
          <a:p>
            <a:pPr fontAlgn="base"/>
            <a:r>
              <a:rPr lang="nl-NL">
                <a:effectLst/>
              </a:rPr>
              <a:t>procent</a:t>
            </a:r>
          </a:p>
          <a:p>
            <a:pPr fontAlgn="base"/>
            <a:endParaRPr lang="nl-NL" b="0">
              <a:effectLst/>
              <a:latin typeface="inherit"/>
            </a:endParaRPr>
          </a:p>
          <a:p>
            <a:pPr fontAlgn="base"/>
            <a:r>
              <a:rPr lang="nl-NL" b="1">
                <a:effectLst/>
                <a:latin typeface="inherit"/>
              </a:rPr>
              <a:t>Teller</a:t>
            </a:r>
          </a:p>
          <a:p>
            <a:pPr fontAlgn="base"/>
            <a:r>
              <a:rPr lang="nl-NL">
                <a:effectLst/>
              </a:rPr>
              <a:t>De tellers werden berekend op basis van 4 antwoordcategorieën: ‘Heel erg moeilijk’, ‘Moeilijk’, ‘Het lukt om rond te komen’ en 'Het lukt om comfortabel te leven'. De indicator is het aandeel van de inwoners die aangeven 'Heel erg moeilijk/Moeilijk' rond te komen.</a:t>
            </a:r>
          </a:p>
          <a:p>
            <a:pPr fontAlgn="base"/>
            <a:endParaRPr lang="nl-NL" b="0">
              <a:effectLst/>
              <a:latin typeface="inherit"/>
            </a:endParaRPr>
          </a:p>
          <a:p>
            <a:pPr fontAlgn="base"/>
            <a:r>
              <a:rPr lang="nl-NL" b="1">
                <a:effectLst/>
                <a:latin typeface="inherit"/>
              </a:rPr>
              <a:t>Noemer</a:t>
            </a:r>
          </a:p>
          <a:p>
            <a:pPr fontAlgn="base"/>
            <a:r>
              <a:rPr lang="nl-NL">
                <a:effectLst/>
              </a:rPr>
              <a:t>Iedereen die antwoordde op de vraag werd in de noemer opgenomen, uitgezonderd de respondenten in de categorie 'Weet niet'. Indien dit om een omvangrijke categorie gaat, wordt hun percentage meegegeven bij 'Opmerkingen bij de kwaliteit'. </a:t>
            </a:r>
          </a:p>
        </p:txBody>
      </p:sp>
    </p:spTree>
    <p:extLst>
      <p:ext uri="{BB962C8B-B14F-4D97-AF65-F5344CB8AC3E}">
        <p14:creationId xmlns:p14="http://schemas.microsoft.com/office/powerpoint/2010/main" val="234554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5D4CE-C888-78BA-62A1-0717A0F1F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35CDF-C67F-3957-C6AD-4559CB2D94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18A18B-5675-91F8-60F9-9B270DDD9C56}"/>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600" b="1">
                <a:effectLst/>
                <a:latin typeface="inherit"/>
              </a:rPr>
              <a:t>Personen met verhoogde tegemoetkoming (t.o.v. personen in de ziekteverzekering) - Deinze</a:t>
            </a:r>
            <a:endParaRPr lang="nl-NL" sz="1600" b="1" i="0">
              <a:solidFill>
                <a:srgbClr val="333332"/>
              </a:solidFill>
              <a:effectLst/>
              <a:latin typeface="Flanders Art Sans"/>
            </a:endParaRPr>
          </a:p>
          <a:p>
            <a:pPr algn="l" fontAlgn="base"/>
            <a:endParaRPr lang="nl-NL" b="1" i="0">
              <a:solidFill>
                <a:srgbClr val="333332"/>
              </a:solidFill>
              <a:effectLst/>
              <a:latin typeface="Flanders Art Sans"/>
            </a:endParaRPr>
          </a:p>
          <a:p>
            <a:pPr algn="l" fontAlgn="base"/>
            <a:r>
              <a:rPr lang="nl-NL" b="1" i="0">
                <a:solidFill>
                  <a:srgbClr val="333332"/>
                </a:solidFill>
                <a:effectLst/>
                <a:latin typeface="Flanders Art Sans"/>
              </a:rPr>
              <a:t>Thema</a:t>
            </a:r>
          </a:p>
          <a:p>
            <a:pPr algn="l" fontAlgn="base"/>
            <a:r>
              <a:rPr lang="nl-NL" b="0" i="0">
                <a:solidFill>
                  <a:srgbClr val="333332"/>
                </a:solidFill>
                <a:effectLst/>
                <a:latin typeface="Flanders Art Sans"/>
              </a:rPr>
              <a:t>Armoede – Relatieve armoede</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Type</a:t>
            </a:r>
          </a:p>
          <a:p>
            <a:pPr algn="l" fontAlgn="base"/>
            <a:r>
              <a:rPr lang="nl-NL" b="0" i="0">
                <a:solidFill>
                  <a:srgbClr val="333332"/>
                </a:solidFill>
                <a:effectLst/>
                <a:latin typeface="Flanders Art Sans"/>
              </a:rPr>
              <a:t>register</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Definitie</a:t>
            </a:r>
          </a:p>
          <a:p>
            <a:pPr algn="l" fontAlgn="base"/>
            <a:r>
              <a:rPr lang="nl-NL" b="0" i="0">
                <a:solidFill>
                  <a:srgbClr val="333332"/>
                </a:solidFill>
                <a:effectLst/>
                <a:latin typeface="Flanders Art Sans"/>
              </a:rPr>
              <a:t>Aantal personen met een verhoogde tegemoetkoming in de ziekteverzekering ten opzichte van de totale bevolking, op 1 januari van het jaar. Personen met een verhoogde tegemoetkoming in de ziekteverzekering genieten onder andere van hogere terugbetalingen voor geneeskundige verzorging en geneesmiddelen, een gunstiger stelsel voor de vooruitbetalingen en het persoonlijk aandeel (remgeld) in geval van hospitalisatie.</a:t>
            </a:r>
          </a:p>
          <a:p>
            <a:pPr algn="l" fontAlgn="base"/>
            <a:r>
              <a:rPr lang="nl-NL" b="0" i="0">
                <a:solidFill>
                  <a:srgbClr val="333332"/>
                </a:solidFill>
                <a:effectLst/>
                <a:latin typeface="Flanders Art Sans"/>
              </a:rPr>
              <a:t>Er zijn drie rechtgevende categorieën: (1) op basis van een ontvangen sociaal voordeel (leefloon of gelijkaardige OCMW-hulp, IGO, GIB of recht op rentebijslag, uitkering voor personen met een handicap volgens de wet van 27 februari 1987, niet-begeleide minderjarige vreemdelingen, gehandicapte kinderen met ongeschiktheid van ten minste 66%), (2) op basis van een specifieke hoedanigheid en een inkomenscontrole (wezen, gepensioneerden, invaliden, weduwen/weduwnaars, personen die minstens één jaar werkloos of arbeidsongeschikt zijn, personen met een erkende handicap die geen tegemoetkoming ontvangen en leden van eenoudergezinnen), (3) op basis van een inkomenscontrole voor de gezinnen die zich niet in één van bovenstaande situaties bevinden maar leven in een gezin met een bescheiden inkomen (OMNIO-statuut).</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Eenheid</a:t>
            </a:r>
          </a:p>
          <a:p>
            <a:pPr algn="l" fontAlgn="base"/>
            <a:r>
              <a:rPr lang="nl-NL" b="0" i="0">
                <a:solidFill>
                  <a:srgbClr val="333332"/>
                </a:solidFill>
                <a:effectLst/>
                <a:latin typeface="Flanders Art Sans"/>
              </a:rPr>
              <a:t>personen</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Ratio</a:t>
            </a:r>
          </a:p>
          <a:p>
            <a:pPr algn="l" fontAlgn="base"/>
            <a:r>
              <a:rPr lang="nl-NL" b="0" i="0">
                <a:solidFill>
                  <a:srgbClr val="333332"/>
                </a:solidFill>
                <a:effectLst/>
                <a:latin typeface="Flanders Art Sans"/>
              </a:rPr>
              <a:t>procent</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Teller</a:t>
            </a:r>
          </a:p>
          <a:p>
            <a:pPr algn="l" fontAlgn="base"/>
            <a:r>
              <a:rPr lang="nl-NL" b="0" i="0">
                <a:solidFill>
                  <a:srgbClr val="333332"/>
                </a:solidFill>
                <a:effectLst/>
                <a:latin typeface="Flanders Art Sans"/>
              </a:rPr>
              <a:t>Aantal personen met een verhoogde tegemoetkoming</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Noemer</a:t>
            </a:r>
          </a:p>
          <a:p>
            <a:pPr algn="l" fontAlgn="base"/>
            <a:r>
              <a:rPr lang="nl-NL" b="0" i="0">
                <a:solidFill>
                  <a:srgbClr val="333332"/>
                </a:solidFill>
                <a:effectLst/>
                <a:latin typeface="Flanders Art Sans"/>
              </a:rPr>
              <a:t>Aantal inwoners</a:t>
            </a:r>
          </a:p>
          <a:p>
            <a:pPr algn="l" fontAlgn="base"/>
            <a:endParaRPr lang="nl-NL" b="0" i="0">
              <a:solidFill>
                <a:srgbClr val="333332"/>
              </a:solidFill>
              <a:effectLst/>
              <a:latin typeface="Flanders Art Sans"/>
            </a:endParaRPr>
          </a:p>
          <a:p>
            <a:pPr algn="l" fontAlgn="base"/>
            <a:r>
              <a:rPr lang="nl-NL" b="1" i="0">
                <a:solidFill>
                  <a:srgbClr val="333332"/>
                </a:solidFill>
                <a:effectLst/>
                <a:latin typeface="Flanders Art Sans"/>
              </a:rPr>
              <a:t>Opmerking</a:t>
            </a:r>
          </a:p>
          <a:p>
            <a:pPr algn="l" fontAlgn="base"/>
            <a:r>
              <a:rPr lang="nl-NL" b="0" i="0">
                <a:solidFill>
                  <a:srgbClr val="333332"/>
                </a:solidFill>
                <a:effectLst/>
                <a:latin typeface="Flanders Art Sans"/>
              </a:rPr>
              <a:t>Bij de beoordeling van de evolutie van deze indicator moet men rekening houden met het feit dat elke verhoging van de inkomensgrens of uitbreiding van de rechthebbende categorieën het aantal gerechtigden op de verhoogde tegemoetkoming doet stijgen.</a:t>
            </a:r>
          </a:p>
          <a:p>
            <a:pPr algn="l" fontAlgn="base"/>
            <a:r>
              <a:rPr lang="nl-NL" b="0" i="0">
                <a:solidFill>
                  <a:srgbClr val="333332"/>
                </a:solidFill>
                <a:effectLst/>
                <a:latin typeface="Flanders Art Sans"/>
              </a:rPr>
              <a:t>Enkel bij diegenen die een recht op verhoogde tegemoetkoming krijgen op basis van een bepaald sociaal voordeel gebeurt de toekenning automatisch. De andere personen die denken recht te hebben op de verhoogde tegemoetkoming moeten dit statuut zelf aanvragen. Een bepaald deel van de doelgroep heeft dit nog niet gedaan. Dat is vooral het geval bij de personen die recht hebben op het OMNIO-statuut.</a:t>
            </a:r>
          </a:p>
        </p:txBody>
      </p:sp>
    </p:spTree>
    <p:extLst>
      <p:ext uri="{BB962C8B-B14F-4D97-AF65-F5344CB8AC3E}">
        <p14:creationId xmlns:p14="http://schemas.microsoft.com/office/powerpoint/2010/main" val="354031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0F906-E822-DA8A-7AEA-C3F72E481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8E4AF1-C565-7E39-7D99-987269A606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2F8C9E-C21E-39E4-3249-83B7458ACEBE}"/>
              </a:ext>
            </a:extLst>
          </p:cNvPr>
          <p:cNvSpPr>
            <a:spLocks noGrp="1"/>
          </p:cNvSpPr>
          <p:nvPr>
            <p:ph type="body" idx="1"/>
          </p:nvPr>
        </p:nvSpPr>
        <p:spPr/>
        <p:txBody>
          <a:bodyPr/>
          <a:lstStyle/>
          <a:p>
            <a:pPr fontAlgn="base"/>
            <a:r>
              <a:rPr lang="nl-NL" sz="1600" b="1">
                <a:effectLst/>
                <a:latin typeface="inherit"/>
              </a:rPr>
              <a:t>Geen tandartsbezoek (t.o.v. personen in de ziekteverzekering) - Deinze</a:t>
            </a:r>
          </a:p>
          <a:p>
            <a:pPr algn="l" fontAlgn="base"/>
            <a:endParaRPr lang="nl-NL" b="0" i="0">
              <a:solidFill>
                <a:srgbClr val="333332"/>
              </a:solidFill>
              <a:effectLst/>
              <a:latin typeface="Flanders Art Sans"/>
            </a:endParaRPr>
          </a:p>
          <a:p>
            <a:pPr algn="l"/>
            <a:r>
              <a:rPr lang="nl-NL" b="1" i="0">
                <a:solidFill>
                  <a:srgbClr val="333333"/>
                </a:solidFill>
                <a:effectLst/>
                <a:latin typeface="PT Sans" panose="020B0503020203020204" pitchFamily="34" charset="0"/>
              </a:rPr>
              <a:t>Thema</a:t>
            </a:r>
          </a:p>
          <a:p>
            <a:pPr algn="l"/>
            <a:r>
              <a:rPr lang="nl-NL" b="0" i="0">
                <a:solidFill>
                  <a:srgbClr val="333333"/>
                </a:solidFill>
                <a:effectLst/>
                <a:latin typeface="PT Sans" panose="020B0503020203020204" pitchFamily="34" charset="0"/>
              </a:rPr>
              <a:t>Armoede – Relatieve armoede</a:t>
            </a:r>
          </a:p>
          <a:p>
            <a:pPr algn="l"/>
            <a:endParaRPr lang="nl-NL" b="1" i="0">
              <a:solidFill>
                <a:srgbClr val="333333"/>
              </a:solidFill>
              <a:effectLst/>
              <a:latin typeface="PT Sans" panose="020B0503020203020204" pitchFamily="34" charset="0"/>
            </a:endParaRPr>
          </a:p>
          <a:p>
            <a:pPr algn="l"/>
            <a:r>
              <a:rPr lang="nl-NL" b="1" i="0">
                <a:solidFill>
                  <a:srgbClr val="333333"/>
                </a:solidFill>
                <a:effectLst/>
                <a:latin typeface="PT Sans" panose="020B0503020203020204" pitchFamily="34" charset="0"/>
              </a:rPr>
              <a:t>Beschrijving</a:t>
            </a:r>
          </a:p>
          <a:p>
            <a:pPr algn="l"/>
            <a:r>
              <a:rPr lang="nl-NL" b="0" i="0">
                <a:solidFill>
                  <a:srgbClr val="333333"/>
                </a:solidFill>
                <a:effectLst/>
                <a:latin typeface="PT Sans" panose="020B0503020203020204" pitchFamily="34" charset="0"/>
              </a:rPr>
              <a:t>Aandeel rechthebbenden met geen enkel contact bij de tandarts binnen een periode van 3 kalenderjaren (jaar x, jaar x-1, jaar x-2)</a:t>
            </a:r>
          </a:p>
          <a:p>
            <a:pPr algn="l"/>
            <a:endParaRPr lang="nl-NL" b="0" i="0">
              <a:solidFill>
                <a:srgbClr val="333333"/>
              </a:solidFill>
              <a:effectLst/>
              <a:latin typeface="PT Sans" panose="020B0503020203020204" pitchFamily="34" charset="0"/>
            </a:endParaRPr>
          </a:p>
          <a:p>
            <a:pPr algn="l"/>
            <a:r>
              <a:rPr lang="nl-NL" b="1" i="0">
                <a:solidFill>
                  <a:srgbClr val="333333"/>
                </a:solidFill>
                <a:effectLst/>
                <a:latin typeface="PT Sans" panose="020B0503020203020204" pitchFamily="34" charset="0"/>
              </a:rPr>
              <a:t>Laatste wijziging</a:t>
            </a:r>
          </a:p>
          <a:p>
            <a:pPr algn="l"/>
            <a:r>
              <a:rPr lang="nl-NL" b="0" i="0">
                <a:solidFill>
                  <a:srgbClr val="333333"/>
                </a:solidFill>
                <a:effectLst/>
                <a:latin typeface="PT Sans" panose="020B0503020203020204" pitchFamily="34" charset="0"/>
              </a:rPr>
              <a:t>19-2-2024 19:04:08</a:t>
            </a:r>
          </a:p>
          <a:p>
            <a:pPr algn="l"/>
            <a:endParaRPr lang="nl-NL" b="0" i="0">
              <a:solidFill>
                <a:srgbClr val="333333"/>
              </a:solidFill>
              <a:effectLst/>
              <a:latin typeface="PT Sans" panose="020B0503020203020204" pitchFamily="34" charset="0"/>
            </a:endParaRPr>
          </a:p>
          <a:p>
            <a:pPr algn="l"/>
            <a:r>
              <a:rPr lang="nl-NL" b="1" i="0">
                <a:solidFill>
                  <a:srgbClr val="333333"/>
                </a:solidFill>
                <a:effectLst/>
                <a:latin typeface="PT Sans" panose="020B0503020203020204" pitchFamily="34" charset="0"/>
              </a:rPr>
              <a:t>Bron</a:t>
            </a:r>
          </a:p>
          <a:p>
            <a:pPr algn="l"/>
            <a:r>
              <a:rPr lang="nl-NL" b="0" i="0">
                <a:solidFill>
                  <a:srgbClr val="333333"/>
                </a:solidFill>
                <a:effectLst/>
                <a:latin typeface="PT Sans" panose="020B0503020203020204" pitchFamily="34" charset="0"/>
              </a:rPr>
              <a:t>http://www.ima-aim.be</a:t>
            </a:r>
          </a:p>
          <a:p>
            <a:pPr algn="l"/>
            <a:endParaRPr lang="nl-NL" b="0" i="0">
              <a:solidFill>
                <a:srgbClr val="333333"/>
              </a:solidFill>
              <a:effectLst/>
              <a:latin typeface="PT Sans" panose="020B0503020203020204" pitchFamily="34" charset="0"/>
            </a:endParaRPr>
          </a:p>
          <a:p>
            <a:pPr algn="l"/>
            <a:r>
              <a:rPr lang="nl-NL" b="1" i="0">
                <a:solidFill>
                  <a:srgbClr val="333333"/>
                </a:solidFill>
                <a:effectLst/>
                <a:latin typeface="PT Sans" panose="020B0503020203020204" pitchFamily="34" charset="0"/>
              </a:rPr>
              <a:t>Gegevenstype</a:t>
            </a:r>
          </a:p>
          <a:p>
            <a:pPr algn="l"/>
            <a:r>
              <a:rPr lang="nl-NL" b="0" i="0">
                <a:solidFill>
                  <a:srgbClr val="333333"/>
                </a:solidFill>
                <a:effectLst/>
                <a:latin typeface="PT Sans" panose="020B0503020203020204" pitchFamily="34" charset="0"/>
              </a:rPr>
              <a:t>Percentage</a:t>
            </a:r>
          </a:p>
          <a:p>
            <a:pPr algn="l"/>
            <a:endParaRPr lang="nl-NL" b="0" i="0">
              <a:solidFill>
                <a:srgbClr val="333333"/>
              </a:solidFill>
              <a:effectLst/>
              <a:latin typeface="PT Sans" panose="020B0503020203020204" pitchFamily="34" charset="0"/>
            </a:endParaRPr>
          </a:p>
          <a:p>
            <a:pPr algn="l"/>
            <a:r>
              <a:rPr lang="nl-NL" b="1" i="0">
                <a:solidFill>
                  <a:srgbClr val="333333"/>
                </a:solidFill>
                <a:effectLst/>
                <a:latin typeface="PT Sans" panose="020B0503020203020204" pitchFamily="34" charset="0"/>
              </a:rPr>
              <a:t>Eenheid</a:t>
            </a:r>
          </a:p>
          <a:p>
            <a:pPr algn="l"/>
            <a:r>
              <a:rPr lang="nl-NL" b="0" i="0">
                <a:solidFill>
                  <a:srgbClr val="333333"/>
                </a:solidFill>
                <a:effectLst/>
                <a:latin typeface="PT Sans" panose="020B0503020203020204" pitchFamily="34" charset="0"/>
              </a:rPr>
              <a:t>Percentage</a:t>
            </a:r>
          </a:p>
          <a:p>
            <a:pPr algn="l"/>
            <a:endParaRPr lang="nl-NL" b="0" i="0">
              <a:solidFill>
                <a:srgbClr val="333333"/>
              </a:solidFill>
              <a:effectLst/>
              <a:latin typeface="PT Sans" panose="020B0503020203020204" pitchFamily="34" charset="0"/>
            </a:endParaRPr>
          </a:p>
          <a:p>
            <a:pPr algn="l"/>
            <a:r>
              <a:rPr lang="nl-NL" b="1" i="0">
                <a:solidFill>
                  <a:srgbClr val="333333"/>
                </a:solidFill>
                <a:effectLst/>
                <a:latin typeface="PT Sans" panose="020B0503020203020204" pitchFamily="34" charset="0"/>
              </a:rPr>
              <a:t>Afronding</a:t>
            </a:r>
          </a:p>
          <a:p>
            <a:pPr algn="l"/>
            <a:r>
              <a:rPr lang="nl-NL" b="0" i="0">
                <a:solidFill>
                  <a:srgbClr val="333333"/>
                </a:solidFill>
                <a:effectLst/>
                <a:latin typeface="PT Sans" panose="020B0503020203020204" pitchFamily="34" charset="0"/>
              </a:rPr>
              <a:t>0.1</a:t>
            </a:r>
          </a:p>
          <a:p>
            <a:pPr algn="l"/>
            <a:endParaRPr lang="nl-NL" b="0" i="0">
              <a:solidFill>
                <a:srgbClr val="333333"/>
              </a:solidFill>
              <a:effectLst/>
              <a:latin typeface="PT Sans" panose="020B0503020203020204" pitchFamily="34" charset="0"/>
            </a:endParaRPr>
          </a:p>
          <a:p>
            <a:pPr algn="l"/>
            <a:r>
              <a:rPr lang="nl-NL" b="1" i="0">
                <a:solidFill>
                  <a:srgbClr val="333333"/>
                </a:solidFill>
                <a:effectLst/>
                <a:latin typeface="PT Sans" panose="020B0503020203020204" pitchFamily="34" charset="0"/>
              </a:rPr>
              <a:t>Periodetype</a:t>
            </a:r>
          </a:p>
          <a:p>
            <a:pPr algn="l"/>
            <a:r>
              <a:rPr lang="nl-NL" b="0" i="0">
                <a:solidFill>
                  <a:srgbClr val="333333"/>
                </a:solidFill>
                <a:effectLst/>
                <a:latin typeface="PT Sans" panose="020B0503020203020204" pitchFamily="34" charset="0"/>
              </a:rPr>
              <a:t>Stand</a:t>
            </a:r>
          </a:p>
          <a:p>
            <a:pPr algn="l"/>
            <a:endParaRPr lang="nl-NL" b="0" i="0">
              <a:solidFill>
                <a:srgbClr val="333333"/>
              </a:solidFill>
              <a:effectLst/>
              <a:latin typeface="PT Sans" panose="020B0503020203020204" pitchFamily="34" charset="0"/>
            </a:endParaRPr>
          </a:p>
          <a:p>
            <a:pPr algn="l"/>
            <a:r>
              <a:rPr lang="nl-NL" b="1" i="0">
                <a:solidFill>
                  <a:srgbClr val="333333"/>
                </a:solidFill>
                <a:effectLst/>
                <a:latin typeface="PT Sans" panose="020B0503020203020204" pitchFamily="34" charset="0"/>
              </a:rPr>
              <a:t>Startperiode</a:t>
            </a:r>
          </a:p>
          <a:p>
            <a:pPr algn="l"/>
            <a:r>
              <a:rPr lang="nl-NL" b="0" i="0">
                <a:solidFill>
                  <a:srgbClr val="333333"/>
                </a:solidFill>
                <a:effectLst/>
                <a:latin typeface="PT Sans" panose="020B0503020203020204" pitchFamily="34" charset="0"/>
              </a:rPr>
              <a:t>2008</a:t>
            </a:r>
          </a:p>
          <a:p>
            <a:pPr algn="l"/>
            <a:endParaRPr lang="nl-NL" b="0" i="0">
              <a:solidFill>
                <a:srgbClr val="333333"/>
              </a:solidFill>
              <a:effectLst/>
              <a:latin typeface="PT Sans" panose="020B0503020203020204" pitchFamily="34" charset="0"/>
            </a:endParaRPr>
          </a:p>
          <a:p>
            <a:pPr algn="l"/>
            <a:r>
              <a:rPr lang="nl-NL" b="1" i="0">
                <a:solidFill>
                  <a:srgbClr val="333333"/>
                </a:solidFill>
                <a:effectLst/>
                <a:latin typeface="PT Sans" panose="020B0503020203020204" pitchFamily="34" charset="0"/>
              </a:rPr>
              <a:t>Eindperiode</a:t>
            </a:r>
          </a:p>
          <a:p>
            <a:r>
              <a:rPr lang="nl-NL" b="0" i="0">
                <a:solidFill>
                  <a:srgbClr val="333333"/>
                </a:solidFill>
                <a:effectLst/>
                <a:latin typeface="PT Sans" panose="020B0503020203020204" pitchFamily="34" charset="0"/>
              </a:rPr>
              <a:t>2022</a:t>
            </a:r>
          </a:p>
          <a:p>
            <a:endParaRPr lang="nl-NL" b="0" i="0">
              <a:solidFill>
                <a:srgbClr val="333333"/>
              </a:solidFill>
              <a:effectLst/>
              <a:latin typeface="PT Sans" panose="020B0503020203020204" pitchFamily="34" charset="0"/>
            </a:endParaRPr>
          </a:p>
          <a:p>
            <a:endParaRPr lang="nl-NL" b="0" i="0">
              <a:solidFill>
                <a:srgbClr val="333333"/>
              </a:solidFill>
              <a:effectLst/>
              <a:latin typeface="PT Sans" panose="020B0503020203020204" pitchFamily="34" charset="0"/>
            </a:endParaRPr>
          </a:p>
          <a:p>
            <a:endParaRPr lang="nl-NL" b="0" i="0">
              <a:solidFill>
                <a:srgbClr val="333333"/>
              </a:solidFill>
              <a:effectLst/>
              <a:latin typeface="PT Sans" panose="020B0503020203020204" pitchFamily="34" charset="0"/>
            </a:endParaRPr>
          </a:p>
          <a:p>
            <a:endParaRPr lang="nl-NL" b="0" i="0">
              <a:solidFill>
                <a:srgbClr val="333333"/>
              </a:solidFill>
              <a:effectLst/>
              <a:latin typeface="PT Sans" panose="020B0503020203020204" pitchFamily="34" charset="0"/>
            </a:endParaRPr>
          </a:p>
          <a:p>
            <a:endParaRPr lang="nl-NL" b="0" i="0">
              <a:solidFill>
                <a:srgbClr val="333333"/>
              </a:solidFill>
              <a:effectLst/>
              <a:latin typeface="PT Sans" panose="020B0503020203020204" pitchFamily="34" charset="0"/>
            </a:endParaRPr>
          </a:p>
          <a:p>
            <a:endParaRPr lang="nl-NL" b="0" i="0">
              <a:solidFill>
                <a:srgbClr val="333333"/>
              </a:solidFill>
              <a:effectLst/>
              <a:latin typeface="PT Sans" panose="020B0503020203020204" pitchFamily="34" charset="0"/>
            </a:endParaRPr>
          </a:p>
          <a:p>
            <a:endParaRPr lang="nl-NL" b="0" i="0">
              <a:solidFill>
                <a:srgbClr val="333333"/>
              </a:solidFill>
              <a:effectLst/>
              <a:latin typeface="PT Sans" panose="020B0503020203020204" pitchFamily="34" charset="0"/>
            </a:endParaRPr>
          </a:p>
          <a:p>
            <a:endParaRPr lang="nl-NL" b="0" i="0">
              <a:solidFill>
                <a:srgbClr val="333333"/>
              </a:solidFill>
              <a:effectLst/>
              <a:latin typeface="PT Sans" panose="020B0503020203020204" pitchFamily="34" charset="0"/>
            </a:endParaRPr>
          </a:p>
          <a:p>
            <a:endParaRPr lang="nl-NL" b="0" i="0">
              <a:solidFill>
                <a:srgbClr val="333333"/>
              </a:solidFill>
              <a:effectLst/>
              <a:latin typeface="PT Sans" panose="020B0503020203020204" pitchFamily="34" charset="0"/>
            </a:endParaRPr>
          </a:p>
          <a:p>
            <a:endParaRPr lang="nl-NL" b="0" i="0">
              <a:solidFill>
                <a:srgbClr val="333333"/>
              </a:solidFill>
              <a:effectLst/>
              <a:latin typeface="PT Sans" panose="020B0503020203020204" pitchFamily="34" charset="0"/>
            </a:endParaRPr>
          </a:p>
          <a:p>
            <a:endParaRPr lang="nl-NL" b="0" i="0">
              <a:solidFill>
                <a:srgbClr val="333333"/>
              </a:solidFill>
              <a:effectLst/>
              <a:latin typeface="PT Sans" panose="020B0503020203020204" pitchFamily="34" charset="0"/>
            </a:endParaRPr>
          </a:p>
          <a:p>
            <a:endParaRPr lang="nl-NL" b="0" i="0">
              <a:solidFill>
                <a:srgbClr val="333333"/>
              </a:solidFill>
              <a:effectLst/>
              <a:latin typeface="PT Sans" panose="020B0503020203020204" pitchFamily="34" charset="0"/>
            </a:endParaRPr>
          </a:p>
          <a:p>
            <a:endParaRPr lang="nl-NL" b="0" i="0">
              <a:solidFill>
                <a:srgbClr val="333333"/>
              </a:solidFill>
              <a:effectLst/>
              <a:latin typeface="PT Sans" panose="020B0503020203020204" pitchFamily="34" charset="0"/>
            </a:endParaRPr>
          </a:p>
          <a:p>
            <a:endParaRPr lang="nl-NL" b="0" i="0">
              <a:solidFill>
                <a:srgbClr val="333333"/>
              </a:solidFill>
              <a:effectLst/>
              <a:latin typeface="PT Sans" panose="020B0503020203020204" pitchFamily="34" charset="0"/>
            </a:endParaRPr>
          </a:p>
          <a:p>
            <a:endParaRPr lang="nl-NL" b="0" i="0">
              <a:solidFill>
                <a:srgbClr val="333333"/>
              </a:solidFill>
              <a:effectLst/>
              <a:latin typeface="PT Sans" panose="020B0503020203020204" pitchFamily="34" charset="0"/>
            </a:endParaRPr>
          </a:p>
          <a:p>
            <a:endParaRPr lang="nl-NL" b="0" i="0">
              <a:solidFill>
                <a:srgbClr val="333332"/>
              </a:solidFill>
              <a:effectLst/>
              <a:latin typeface="Flanders Art Sans"/>
            </a:endParaRPr>
          </a:p>
        </p:txBody>
      </p:sp>
    </p:spTree>
    <p:extLst>
      <p:ext uri="{BB962C8B-B14F-4D97-AF65-F5344CB8AC3E}">
        <p14:creationId xmlns:p14="http://schemas.microsoft.com/office/powerpoint/2010/main" val="3876736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07CCF-C288-6AD4-6C66-33F79EE52B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13368-078F-99BD-0714-4B380CEDB4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99C77-A8B4-7200-613A-C205D1D08C71}"/>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600" b="1">
                <a:solidFill>
                  <a:schemeClr val="tx1"/>
                </a:solidFill>
                <a:effectLst/>
                <a:latin typeface="inherit"/>
              </a:rPr>
              <a:t>Doeltreffendheid van de minimuminkomens</a:t>
            </a:r>
            <a:endParaRPr lang="nl-NL" sz="1600" b="1" i="0">
              <a:solidFill>
                <a:schemeClr val="tx1"/>
              </a:solidFill>
              <a:effectLst/>
              <a:latin typeface="Flanders Art Sans"/>
            </a:endParaRPr>
          </a:p>
          <a:p>
            <a:pPr algn="l" fontAlgn="base"/>
            <a:endParaRPr lang="nl-NL" b="1" i="0">
              <a:solidFill>
                <a:schemeClr val="tx1"/>
              </a:solidFill>
              <a:effectLst/>
              <a:latin typeface="Flanders Art Sans"/>
            </a:endParaRPr>
          </a:p>
          <a:p>
            <a:pPr algn="l" fontAlgn="base"/>
            <a:r>
              <a:rPr lang="nl-NL" b="1" i="0">
                <a:solidFill>
                  <a:schemeClr val="tx1"/>
                </a:solidFill>
                <a:effectLst/>
                <a:latin typeface="Flanders Art Sans"/>
              </a:rPr>
              <a:t>Thema</a:t>
            </a:r>
          </a:p>
          <a:p>
            <a:pPr algn="l" fontAlgn="base"/>
            <a:r>
              <a:rPr lang="nl-NL" b="0" i="0">
                <a:solidFill>
                  <a:schemeClr val="tx1"/>
                </a:solidFill>
                <a:effectLst/>
                <a:latin typeface="Flanders Art Sans"/>
              </a:rPr>
              <a:t>Armoede – Relatieve armoede</a:t>
            </a:r>
          </a:p>
          <a:p>
            <a:pPr algn="l" fontAlgn="base"/>
            <a:endParaRPr lang="nl-NL" b="0" i="0">
              <a:solidFill>
                <a:schemeClr val="tx1"/>
              </a:solidFill>
              <a:effectLst/>
              <a:latin typeface="Flanders Art Sans"/>
            </a:endParaRPr>
          </a:p>
          <a:p>
            <a:pPr algn="l" fontAlgn="base"/>
            <a:r>
              <a:rPr lang="nl-NL" b="1" i="0">
                <a:solidFill>
                  <a:schemeClr val="tx1"/>
                </a:solidFill>
                <a:effectLst/>
                <a:latin typeface="Flanders Art Sans"/>
              </a:rPr>
              <a:t>Omschrijving</a:t>
            </a:r>
          </a:p>
          <a:p>
            <a:pPr algn="l" fontAlgn="base"/>
            <a:r>
              <a:rPr lang="nl-NL" b="0" i="0">
                <a:solidFill>
                  <a:schemeClr val="tx1"/>
                </a:solidFill>
                <a:effectLst/>
                <a:latin typeface="Flanders Art Sans"/>
              </a:rPr>
              <a:t>Doeltreffendheid van de minimuminkomens voor 4 gezinstypes (alleenstaande, alleenstaande met kind in lager en secundair onderwijs, koppel met kind in lager en secundair onderwijs, koppel 65+) in 2020.</a:t>
            </a:r>
          </a:p>
          <a:p>
            <a:pPr algn="l" fontAlgn="base"/>
            <a:endParaRPr lang="nl-NL">
              <a:solidFill>
                <a:schemeClr val="tx1"/>
              </a:solidFill>
            </a:endParaRPr>
          </a:p>
          <a:p>
            <a:pPr algn="l" fontAlgn="base"/>
            <a:r>
              <a:rPr lang="nl-NL">
                <a:solidFill>
                  <a:schemeClr val="tx1"/>
                </a:solidFill>
              </a:rPr>
              <a:t>Referentiebudgetten vertegenwoordigen het budget dat gezinnen minimaal nodig hebben voor maatschappelijke participatie. Gezinsleden hebben een goede gezondheid, beschikken over noodzakelijke competenties om hun budget goed te beheren, wonen in eenkwaliteitsvolle woning en hebben geen eigen wagen. Het jongste kind is tussen 6 en 11 jaar oud, het oudste kind is tussen 12 en 17 jaar oud. Voor de doeltreffendheid van het minimumloon wordt een éénverdienersgezin (slechts één volwassene van het gezin werkt) geïllustreerd. Sociale zekerheidsbijdragen, belastingen en het groeipakket zijn verrekend in het netto besteedbaar minimuminkomen.</a:t>
            </a: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a:solidFill>
                <a:schemeClr val="tx1"/>
              </a:solidFill>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a:p>
            <a:pPr algn="l" fontAlgn="base"/>
            <a:endParaRPr lang="nl-NL" b="0" i="0">
              <a:solidFill>
                <a:srgbClr val="333332"/>
              </a:solidFill>
              <a:effectLst/>
              <a:latin typeface="Flanders Art Sans"/>
            </a:endParaRPr>
          </a:p>
        </p:txBody>
      </p:sp>
    </p:spTree>
    <p:extLst>
      <p:ext uri="{BB962C8B-B14F-4D97-AF65-F5344CB8AC3E}">
        <p14:creationId xmlns:p14="http://schemas.microsoft.com/office/powerpoint/2010/main" val="68676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F6931-809B-C1B9-8807-7CE58A23D3B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9B5EFCF3-FA43-9317-280E-5C0C7179D1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A45F82AB-CF77-C2AD-A4E0-28E2CF32FFF9}"/>
              </a:ext>
            </a:extLst>
          </p:cNvPr>
          <p:cNvSpPr>
            <a:spLocks noGrp="1"/>
          </p:cNvSpPr>
          <p:nvPr>
            <p:ph type="dt" sz="half" idx="10"/>
          </p:nvPr>
        </p:nvSpPr>
        <p:spPr/>
        <p:txBody>
          <a:bodyPr/>
          <a:lstStyle/>
          <a:p>
            <a:fld id="{B7F6FFE1-7AC8-4105-A232-B3DBEAE91E13}" type="datetimeFigureOut">
              <a:rPr lang="nl-BE" smtClean="0"/>
              <a:t>18/03/2024</a:t>
            </a:fld>
            <a:endParaRPr lang="nl-BE"/>
          </a:p>
        </p:txBody>
      </p:sp>
      <p:sp>
        <p:nvSpPr>
          <p:cNvPr id="5" name="Tijdelijke aanduiding voor voettekst 4">
            <a:extLst>
              <a:ext uri="{FF2B5EF4-FFF2-40B4-BE49-F238E27FC236}">
                <a16:creationId xmlns:a16="http://schemas.microsoft.com/office/drawing/2014/main" id="{DBDD2671-CCA8-BF7C-96EB-3A14F0F11DC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35401B0-3E98-9207-9DBB-C242D4937409}"/>
              </a:ext>
            </a:extLst>
          </p:cNvPr>
          <p:cNvSpPr>
            <a:spLocks noGrp="1"/>
          </p:cNvSpPr>
          <p:nvPr>
            <p:ph type="sldNum" sz="quarter" idx="12"/>
          </p:nvPr>
        </p:nvSpPr>
        <p:spPr/>
        <p:txBody>
          <a:bodyPr/>
          <a:lstStyle/>
          <a:p>
            <a:fld id="{0F625C9B-939F-4DC4-9914-38ECF108CF8D}" type="slidenum">
              <a:rPr lang="nl-BE" smtClean="0"/>
              <a:t>‹nr.›</a:t>
            </a:fld>
            <a:endParaRPr lang="nl-BE"/>
          </a:p>
        </p:txBody>
      </p:sp>
    </p:spTree>
    <p:extLst>
      <p:ext uri="{BB962C8B-B14F-4D97-AF65-F5344CB8AC3E}">
        <p14:creationId xmlns:p14="http://schemas.microsoft.com/office/powerpoint/2010/main" val="42987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0C1BE-3B33-4F91-58A1-EEEC098B5121}"/>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5A688506-2BD0-FE05-FDA6-F144EE1918C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FA9BC70-66CE-55E2-41EC-16DF77791A58}"/>
              </a:ext>
            </a:extLst>
          </p:cNvPr>
          <p:cNvSpPr>
            <a:spLocks noGrp="1"/>
          </p:cNvSpPr>
          <p:nvPr>
            <p:ph type="dt" sz="half" idx="10"/>
          </p:nvPr>
        </p:nvSpPr>
        <p:spPr/>
        <p:txBody>
          <a:bodyPr/>
          <a:lstStyle/>
          <a:p>
            <a:fld id="{B7F6FFE1-7AC8-4105-A232-B3DBEAE91E13}" type="datetimeFigureOut">
              <a:rPr lang="nl-BE" smtClean="0"/>
              <a:t>18/03/2024</a:t>
            </a:fld>
            <a:endParaRPr lang="nl-BE"/>
          </a:p>
        </p:txBody>
      </p:sp>
      <p:sp>
        <p:nvSpPr>
          <p:cNvPr id="5" name="Tijdelijke aanduiding voor voettekst 4">
            <a:extLst>
              <a:ext uri="{FF2B5EF4-FFF2-40B4-BE49-F238E27FC236}">
                <a16:creationId xmlns:a16="http://schemas.microsoft.com/office/drawing/2014/main" id="{89A035FC-F6B5-F33A-2335-482E345F0CB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AA0DE08-CD84-F08A-628B-C6088C37910D}"/>
              </a:ext>
            </a:extLst>
          </p:cNvPr>
          <p:cNvSpPr>
            <a:spLocks noGrp="1"/>
          </p:cNvSpPr>
          <p:nvPr>
            <p:ph type="sldNum" sz="quarter" idx="12"/>
          </p:nvPr>
        </p:nvSpPr>
        <p:spPr/>
        <p:txBody>
          <a:bodyPr/>
          <a:lstStyle/>
          <a:p>
            <a:fld id="{0F625C9B-939F-4DC4-9914-38ECF108CF8D}" type="slidenum">
              <a:rPr lang="nl-BE" smtClean="0"/>
              <a:t>‹nr.›</a:t>
            </a:fld>
            <a:endParaRPr lang="nl-BE"/>
          </a:p>
        </p:txBody>
      </p:sp>
    </p:spTree>
    <p:extLst>
      <p:ext uri="{BB962C8B-B14F-4D97-AF65-F5344CB8AC3E}">
        <p14:creationId xmlns:p14="http://schemas.microsoft.com/office/powerpoint/2010/main" val="178494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5DAB1E4-14A5-A08B-B6E6-F2D3959CBD54}"/>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372C0639-E1C2-4691-969A-4A427009170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41C93BC-ACF5-BFFB-BA26-B082C5FCDE4E}"/>
              </a:ext>
            </a:extLst>
          </p:cNvPr>
          <p:cNvSpPr>
            <a:spLocks noGrp="1"/>
          </p:cNvSpPr>
          <p:nvPr>
            <p:ph type="dt" sz="half" idx="10"/>
          </p:nvPr>
        </p:nvSpPr>
        <p:spPr/>
        <p:txBody>
          <a:bodyPr/>
          <a:lstStyle/>
          <a:p>
            <a:fld id="{B7F6FFE1-7AC8-4105-A232-B3DBEAE91E13}" type="datetimeFigureOut">
              <a:rPr lang="nl-BE" smtClean="0"/>
              <a:t>18/03/2024</a:t>
            </a:fld>
            <a:endParaRPr lang="nl-BE"/>
          </a:p>
        </p:txBody>
      </p:sp>
      <p:sp>
        <p:nvSpPr>
          <p:cNvPr id="5" name="Tijdelijke aanduiding voor voettekst 4">
            <a:extLst>
              <a:ext uri="{FF2B5EF4-FFF2-40B4-BE49-F238E27FC236}">
                <a16:creationId xmlns:a16="http://schemas.microsoft.com/office/drawing/2014/main" id="{F574A4CF-AE95-1A80-CCF1-A22F8BC29A1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0CBD115-2C31-424A-EE5E-896E6DACF50C}"/>
              </a:ext>
            </a:extLst>
          </p:cNvPr>
          <p:cNvSpPr>
            <a:spLocks noGrp="1"/>
          </p:cNvSpPr>
          <p:nvPr>
            <p:ph type="sldNum" sz="quarter" idx="12"/>
          </p:nvPr>
        </p:nvSpPr>
        <p:spPr/>
        <p:txBody>
          <a:bodyPr/>
          <a:lstStyle/>
          <a:p>
            <a:fld id="{0F625C9B-939F-4DC4-9914-38ECF108CF8D}" type="slidenum">
              <a:rPr lang="nl-BE" smtClean="0"/>
              <a:t>‹nr.›</a:t>
            </a:fld>
            <a:endParaRPr lang="nl-BE"/>
          </a:p>
        </p:txBody>
      </p:sp>
    </p:spTree>
    <p:extLst>
      <p:ext uri="{BB962C8B-B14F-4D97-AF65-F5344CB8AC3E}">
        <p14:creationId xmlns:p14="http://schemas.microsoft.com/office/powerpoint/2010/main" val="233532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9A5207-4109-4168-49BD-6BD896B1BA30}"/>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F126D1D-D1A9-9DB9-3C2B-30B0B9CC117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EEE918D-8336-4050-EC5A-0F851242B825}"/>
              </a:ext>
            </a:extLst>
          </p:cNvPr>
          <p:cNvSpPr>
            <a:spLocks noGrp="1"/>
          </p:cNvSpPr>
          <p:nvPr>
            <p:ph type="dt" sz="half" idx="10"/>
          </p:nvPr>
        </p:nvSpPr>
        <p:spPr/>
        <p:txBody>
          <a:bodyPr/>
          <a:lstStyle/>
          <a:p>
            <a:fld id="{B7F6FFE1-7AC8-4105-A232-B3DBEAE91E13}" type="datetimeFigureOut">
              <a:rPr lang="nl-BE" smtClean="0"/>
              <a:t>18/03/2024</a:t>
            </a:fld>
            <a:endParaRPr lang="nl-BE"/>
          </a:p>
        </p:txBody>
      </p:sp>
      <p:sp>
        <p:nvSpPr>
          <p:cNvPr id="5" name="Tijdelijke aanduiding voor voettekst 4">
            <a:extLst>
              <a:ext uri="{FF2B5EF4-FFF2-40B4-BE49-F238E27FC236}">
                <a16:creationId xmlns:a16="http://schemas.microsoft.com/office/drawing/2014/main" id="{1E87EC8B-1CC7-DFC6-549C-185A7FDEFDC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D989693-0822-1AF8-586F-607B76A53A6C}"/>
              </a:ext>
            </a:extLst>
          </p:cNvPr>
          <p:cNvSpPr>
            <a:spLocks noGrp="1"/>
          </p:cNvSpPr>
          <p:nvPr>
            <p:ph type="sldNum" sz="quarter" idx="12"/>
          </p:nvPr>
        </p:nvSpPr>
        <p:spPr/>
        <p:txBody>
          <a:bodyPr/>
          <a:lstStyle/>
          <a:p>
            <a:fld id="{0F625C9B-939F-4DC4-9914-38ECF108CF8D}" type="slidenum">
              <a:rPr lang="nl-BE" smtClean="0"/>
              <a:t>‹nr.›</a:t>
            </a:fld>
            <a:endParaRPr lang="nl-BE"/>
          </a:p>
        </p:txBody>
      </p:sp>
    </p:spTree>
    <p:extLst>
      <p:ext uri="{BB962C8B-B14F-4D97-AF65-F5344CB8AC3E}">
        <p14:creationId xmlns:p14="http://schemas.microsoft.com/office/powerpoint/2010/main" val="426270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16E812-05DC-D9E7-2C0A-E96991D4A48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26939FF-D02C-E95C-19FD-7204608060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4F948F4-21A1-A3BA-03DC-FE6ADD1F15BA}"/>
              </a:ext>
            </a:extLst>
          </p:cNvPr>
          <p:cNvSpPr>
            <a:spLocks noGrp="1"/>
          </p:cNvSpPr>
          <p:nvPr>
            <p:ph type="dt" sz="half" idx="10"/>
          </p:nvPr>
        </p:nvSpPr>
        <p:spPr/>
        <p:txBody>
          <a:bodyPr/>
          <a:lstStyle/>
          <a:p>
            <a:fld id="{B7F6FFE1-7AC8-4105-A232-B3DBEAE91E13}" type="datetimeFigureOut">
              <a:rPr lang="nl-BE" smtClean="0"/>
              <a:t>18/03/2024</a:t>
            </a:fld>
            <a:endParaRPr lang="nl-BE"/>
          </a:p>
        </p:txBody>
      </p:sp>
      <p:sp>
        <p:nvSpPr>
          <p:cNvPr id="5" name="Tijdelijke aanduiding voor voettekst 4">
            <a:extLst>
              <a:ext uri="{FF2B5EF4-FFF2-40B4-BE49-F238E27FC236}">
                <a16:creationId xmlns:a16="http://schemas.microsoft.com/office/drawing/2014/main" id="{13423C7D-AC91-1074-3455-DC51EF7EBF9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E0A7FC9-215A-BA51-52FF-426DDFDB657F}"/>
              </a:ext>
            </a:extLst>
          </p:cNvPr>
          <p:cNvSpPr>
            <a:spLocks noGrp="1"/>
          </p:cNvSpPr>
          <p:nvPr>
            <p:ph type="sldNum" sz="quarter" idx="12"/>
          </p:nvPr>
        </p:nvSpPr>
        <p:spPr/>
        <p:txBody>
          <a:bodyPr/>
          <a:lstStyle/>
          <a:p>
            <a:fld id="{0F625C9B-939F-4DC4-9914-38ECF108CF8D}" type="slidenum">
              <a:rPr lang="nl-BE" smtClean="0"/>
              <a:t>‹nr.›</a:t>
            </a:fld>
            <a:endParaRPr lang="nl-BE"/>
          </a:p>
        </p:txBody>
      </p:sp>
    </p:spTree>
    <p:extLst>
      <p:ext uri="{BB962C8B-B14F-4D97-AF65-F5344CB8AC3E}">
        <p14:creationId xmlns:p14="http://schemas.microsoft.com/office/powerpoint/2010/main" val="1459740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74BE95-D187-AC53-9DF9-DD40B271393B}"/>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E2946EE-933D-FB7A-E0D5-590292F22D6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7A651F13-8D13-8C5F-05E8-39E68BC5DAE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4EB24B22-9FE9-ACBE-3922-25E2AB88FA9C}"/>
              </a:ext>
            </a:extLst>
          </p:cNvPr>
          <p:cNvSpPr>
            <a:spLocks noGrp="1"/>
          </p:cNvSpPr>
          <p:nvPr>
            <p:ph type="dt" sz="half" idx="10"/>
          </p:nvPr>
        </p:nvSpPr>
        <p:spPr/>
        <p:txBody>
          <a:bodyPr/>
          <a:lstStyle/>
          <a:p>
            <a:fld id="{B7F6FFE1-7AC8-4105-A232-B3DBEAE91E13}" type="datetimeFigureOut">
              <a:rPr lang="nl-BE" smtClean="0"/>
              <a:t>18/03/2024</a:t>
            </a:fld>
            <a:endParaRPr lang="nl-BE"/>
          </a:p>
        </p:txBody>
      </p:sp>
      <p:sp>
        <p:nvSpPr>
          <p:cNvPr id="6" name="Tijdelijke aanduiding voor voettekst 5">
            <a:extLst>
              <a:ext uri="{FF2B5EF4-FFF2-40B4-BE49-F238E27FC236}">
                <a16:creationId xmlns:a16="http://schemas.microsoft.com/office/drawing/2014/main" id="{B923BF9B-2CE3-B56E-6A6E-EA9827A9E90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2AF96EB-A3AA-ADB4-F4A6-22259D02806A}"/>
              </a:ext>
            </a:extLst>
          </p:cNvPr>
          <p:cNvSpPr>
            <a:spLocks noGrp="1"/>
          </p:cNvSpPr>
          <p:nvPr>
            <p:ph type="sldNum" sz="quarter" idx="12"/>
          </p:nvPr>
        </p:nvSpPr>
        <p:spPr/>
        <p:txBody>
          <a:bodyPr/>
          <a:lstStyle/>
          <a:p>
            <a:fld id="{0F625C9B-939F-4DC4-9914-38ECF108CF8D}" type="slidenum">
              <a:rPr lang="nl-BE" smtClean="0"/>
              <a:t>‹nr.›</a:t>
            </a:fld>
            <a:endParaRPr lang="nl-BE"/>
          </a:p>
        </p:txBody>
      </p:sp>
    </p:spTree>
    <p:extLst>
      <p:ext uri="{BB962C8B-B14F-4D97-AF65-F5344CB8AC3E}">
        <p14:creationId xmlns:p14="http://schemas.microsoft.com/office/powerpoint/2010/main" val="218273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CA92A-0174-6F2E-2F70-4D8C92C21897}"/>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47B7E2A3-471C-D7E7-ADF1-0145A55A6F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0E2DD39-A44E-450A-5008-D96AE535DE9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1509AA20-3F5F-EE87-55D7-94B2D0F8E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FD6A3BF-1CE5-9C2E-607F-37B51227F10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6F961586-198A-4E83-A7B4-13AB6763EE04}"/>
              </a:ext>
            </a:extLst>
          </p:cNvPr>
          <p:cNvSpPr>
            <a:spLocks noGrp="1"/>
          </p:cNvSpPr>
          <p:nvPr>
            <p:ph type="dt" sz="half" idx="10"/>
          </p:nvPr>
        </p:nvSpPr>
        <p:spPr/>
        <p:txBody>
          <a:bodyPr/>
          <a:lstStyle/>
          <a:p>
            <a:fld id="{B7F6FFE1-7AC8-4105-A232-B3DBEAE91E13}" type="datetimeFigureOut">
              <a:rPr lang="nl-BE" smtClean="0"/>
              <a:t>18/03/2024</a:t>
            </a:fld>
            <a:endParaRPr lang="nl-BE"/>
          </a:p>
        </p:txBody>
      </p:sp>
      <p:sp>
        <p:nvSpPr>
          <p:cNvPr id="8" name="Tijdelijke aanduiding voor voettekst 7">
            <a:extLst>
              <a:ext uri="{FF2B5EF4-FFF2-40B4-BE49-F238E27FC236}">
                <a16:creationId xmlns:a16="http://schemas.microsoft.com/office/drawing/2014/main" id="{0331D2F9-10B3-4341-E9AB-9F1791595D63}"/>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2220D1AD-8A3D-F7D2-523E-3EA0000BB97A}"/>
              </a:ext>
            </a:extLst>
          </p:cNvPr>
          <p:cNvSpPr>
            <a:spLocks noGrp="1"/>
          </p:cNvSpPr>
          <p:nvPr>
            <p:ph type="sldNum" sz="quarter" idx="12"/>
          </p:nvPr>
        </p:nvSpPr>
        <p:spPr/>
        <p:txBody>
          <a:bodyPr/>
          <a:lstStyle/>
          <a:p>
            <a:fld id="{0F625C9B-939F-4DC4-9914-38ECF108CF8D}" type="slidenum">
              <a:rPr lang="nl-BE" smtClean="0"/>
              <a:t>‹nr.›</a:t>
            </a:fld>
            <a:endParaRPr lang="nl-BE"/>
          </a:p>
        </p:txBody>
      </p:sp>
    </p:spTree>
    <p:extLst>
      <p:ext uri="{BB962C8B-B14F-4D97-AF65-F5344CB8AC3E}">
        <p14:creationId xmlns:p14="http://schemas.microsoft.com/office/powerpoint/2010/main" val="257043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76D5CB-F64C-6CE1-E1E3-92F9C44A1D5F}"/>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26FF0D7F-CEE2-D849-ADA0-EA3C5046BEAB}"/>
              </a:ext>
            </a:extLst>
          </p:cNvPr>
          <p:cNvSpPr>
            <a:spLocks noGrp="1"/>
          </p:cNvSpPr>
          <p:nvPr>
            <p:ph type="dt" sz="half" idx="10"/>
          </p:nvPr>
        </p:nvSpPr>
        <p:spPr/>
        <p:txBody>
          <a:bodyPr/>
          <a:lstStyle/>
          <a:p>
            <a:fld id="{B7F6FFE1-7AC8-4105-A232-B3DBEAE91E13}" type="datetimeFigureOut">
              <a:rPr lang="nl-BE" smtClean="0"/>
              <a:t>18/03/2024</a:t>
            </a:fld>
            <a:endParaRPr lang="nl-BE"/>
          </a:p>
        </p:txBody>
      </p:sp>
      <p:sp>
        <p:nvSpPr>
          <p:cNvPr id="4" name="Tijdelijke aanduiding voor voettekst 3">
            <a:extLst>
              <a:ext uri="{FF2B5EF4-FFF2-40B4-BE49-F238E27FC236}">
                <a16:creationId xmlns:a16="http://schemas.microsoft.com/office/drawing/2014/main" id="{9915C777-62C2-2F4F-C946-4B3ED78F6F80}"/>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BF7F6B9F-834C-A2CC-A61D-7234D839A55A}"/>
              </a:ext>
            </a:extLst>
          </p:cNvPr>
          <p:cNvSpPr>
            <a:spLocks noGrp="1"/>
          </p:cNvSpPr>
          <p:nvPr>
            <p:ph type="sldNum" sz="quarter" idx="12"/>
          </p:nvPr>
        </p:nvSpPr>
        <p:spPr/>
        <p:txBody>
          <a:bodyPr/>
          <a:lstStyle/>
          <a:p>
            <a:fld id="{0F625C9B-939F-4DC4-9914-38ECF108CF8D}" type="slidenum">
              <a:rPr lang="nl-BE" smtClean="0"/>
              <a:t>‹nr.›</a:t>
            </a:fld>
            <a:endParaRPr lang="nl-BE"/>
          </a:p>
        </p:txBody>
      </p:sp>
    </p:spTree>
    <p:extLst>
      <p:ext uri="{BB962C8B-B14F-4D97-AF65-F5344CB8AC3E}">
        <p14:creationId xmlns:p14="http://schemas.microsoft.com/office/powerpoint/2010/main" val="328082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441A419-9E6D-91A0-CEAB-C1DD212458F7}"/>
              </a:ext>
            </a:extLst>
          </p:cNvPr>
          <p:cNvSpPr>
            <a:spLocks noGrp="1"/>
          </p:cNvSpPr>
          <p:nvPr>
            <p:ph type="dt" sz="half" idx="10"/>
          </p:nvPr>
        </p:nvSpPr>
        <p:spPr/>
        <p:txBody>
          <a:bodyPr/>
          <a:lstStyle/>
          <a:p>
            <a:fld id="{B7F6FFE1-7AC8-4105-A232-B3DBEAE91E13}" type="datetimeFigureOut">
              <a:rPr lang="nl-BE" smtClean="0"/>
              <a:t>18/03/2024</a:t>
            </a:fld>
            <a:endParaRPr lang="nl-BE"/>
          </a:p>
        </p:txBody>
      </p:sp>
      <p:sp>
        <p:nvSpPr>
          <p:cNvPr id="3" name="Tijdelijke aanduiding voor voettekst 2">
            <a:extLst>
              <a:ext uri="{FF2B5EF4-FFF2-40B4-BE49-F238E27FC236}">
                <a16:creationId xmlns:a16="http://schemas.microsoft.com/office/drawing/2014/main" id="{C9837C26-5641-09DC-6FDF-4D947114AED1}"/>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7A62ED27-FD60-DD12-D0CC-01831269EC03}"/>
              </a:ext>
            </a:extLst>
          </p:cNvPr>
          <p:cNvSpPr>
            <a:spLocks noGrp="1"/>
          </p:cNvSpPr>
          <p:nvPr>
            <p:ph type="sldNum" sz="quarter" idx="12"/>
          </p:nvPr>
        </p:nvSpPr>
        <p:spPr/>
        <p:txBody>
          <a:bodyPr/>
          <a:lstStyle/>
          <a:p>
            <a:fld id="{0F625C9B-939F-4DC4-9914-38ECF108CF8D}" type="slidenum">
              <a:rPr lang="nl-BE" smtClean="0"/>
              <a:t>‹nr.›</a:t>
            </a:fld>
            <a:endParaRPr lang="nl-BE"/>
          </a:p>
        </p:txBody>
      </p:sp>
    </p:spTree>
    <p:extLst>
      <p:ext uri="{BB962C8B-B14F-4D97-AF65-F5344CB8AC3E}">
        <p14:creationId xmlns:p14="http://schemas.microsoft.com/office/powerpoint/2010/main" val="2971949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21F56-AC95-6E13-124F-8C97BEF6724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7B1F2F4-AD79-09F1-18BB-074C2D4EFE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ACC15BA-799C-A801-8D03-1F5885245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CE52DA6-561F-81D2-D158-5941838C1F22}"/>
              </a:ext>
            </a:extLst>
          </p:cNvPr>
          <p:cNvSpPr>
            <a:spLocks noGrp="1"/>
          </p:cNvSpPr>
          <p:nvPr>
            <p:ph type="dt" sz="half" idx="10"/>
          </p:nvPr>
        </p:nvSpPr>
        <p:spPr/>
        <p:txBody>
          <a:bodyPr/>
          <a:lstStyle/>
          <a:p>
            <a:fld id="{B7F6FFE1-7AC8-4105-A232-B3DBEAE91E13}" type="datetimeFigureOut">
              <a:rPr lang="nl-BE" smtClean="0"/>
              <a:t>18/03/2024</a:t>
            </a:fld>
            <a:endParaRPr lang="nl-BE"/>
          </a:p>
        </p:txBody>
      </p:sp>
      <p:sp>
        <p:nvSpPr>
          <p:cNvPr id="6" name="Tijdelijke aanduiding voor voettekst 5">
            <a:extLst>
              <a:ext uri="{FF2B5EF4-FFF2-40B4-BE49-F238E27FC236}">
                <a16:creationId xmlns:a16="http://schemas.microsoft.com/office/drawing/2014/main" id="{D35F797B-1404-4122-ADE8-3C97F0BE011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34E50A5-009D-63F9-E179-4D1EE37EF8E5}"/>
              </a:ext>
            </a:extLst>
          </p:cNvPr>
          <p:cNvSpPr>
            <a:spLocks noGrp="1"/>
          </p:cNvSpPr>
          <p:nvPr>
            <p:ph type="sldNum" sz="quarter" idx="12"/>
          </p:nvPr>
        </p:nvSpPr>
        <p:spPr/>
        <p:txBody>
          <a:bodyPr/>
          <a:lstStyle/>
          <a:p>
            <a:fld id="{0F625C9B-939F-4DC4-9914-38ECF108CF8D}" type="slidenum">
              <a:rPr lang="nl-BE" smtClean="0"/>
              <a:t>‹nr.›</a:t>
            </a:fld>
            <a:endParaRPr lang="nl-BE"/>
          </a:p>
        </p:txBody>
      </p:sp>
    </p:spTree>
    <p:extLst>
      <p:ext uri="{BB962C8B-B14F-4D97-AF65-F5344CB8AC3E}">
        <p14:creationId xmlns:p14="http://schemas.microsoft.com/office/powerpoint/2010/main" val="269661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77B37E-3F9A-6F31-524F-A03303C77E5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B9B2D5B-4924-F058-06D4-11D33750C4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9FE6C5BD-D40C-2C76-4D1F-D7B0EEE5C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A67919E-BC42-FFFA-4B58-8268C82E6CEB}"/>
              </a:ext>
            </a:extLst>
          </p:cNvPr>
          <p:cNvSpPr>
            <a:spLocks noGrp="1"/>
          </p:cNvSpPr>
          <p:nvPr>
            <p:ph type="dt" sz="half" idx="10"/>
          </p:nvPr>
        </p:nvSpPr>
        <p:spPr/>
        <p:txBody>
          <a:bodyPr/>
          <a:lstStyle/>
          <a:p>
            <a:fld id="{B7F6FFE1-7AC8-4105-A232-B3DBEAE91E13}" type="datetimeFigureOut">
              <a:rPr lang="nl-BE" smtClean="0"/>
              <a:t>18/03/2024</a:t>
            </a:fld>
            <a:endParaRPr lang="nl-BE"/>
          </a:p>
        </p:txBody>
      </p:sp>
      <p:sp>
        <p:nvSpPr>
          <p:cNvPr id="6" name="Tijdelijke aanduiding voor voettekst 5">
            <a:extLst>
              <a:ext uri="{FF2B5EF4-FFF2-40B4-BE49-F238E27FC236}">
                <a16:creationId xmlns:a16="http://schemas.microsoft.com/office/drawing/2014/main" id="{4E31AFAA-EF47-1C42-E7EA-210E6C8B948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A5EE5B7-5A66-0845-5AB8-229F3BA1684F}"/>
              </a:ext>
            </a:extLst>
          </p:cNvPr>
          <p:cNvSpPr>
            <a:spLocks noGrp="1"/>
          </p:cNvSpPr>
          <p:nvPr>
            <p:ph type="sldNum" sz="quarter" idx="12"/>
          </p:nvPr>
        </p:nvSpPr>
        <p:spPr/>
        <p:txBody>
          <a:bodyPr/>
          <a:lstStyle/>
          <a:p>
            <a:fld id="{0F625C9B-939F-4DC4-9914-38ECF108CF8D}" type="slidenum">
              <a:rPr lang="nl-BE" smtClean="0"/>
              <a:t>‹nr.›</a:t>
            </a:fld>
            <a:endParaRPr lang="nl-BE"/>
          </a:p>
        </p:txBody>
      </p:sp>
    </p:spTree>
    <p:extLst>
      <p:ext uri="{BB962C8B-B14F-4D97-AF65-F5344CB8AC3E}">
        <p14:creationId xmlns:p14="http://schemas.microsoft.com/office/powerpoint/2010/main" val="2970401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8006E16-D412-D40B-9DEA-AC7ECFDFA1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5C9C96E1-1B73-655C-0567-A1328616F4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DFE3A98-BA04-9A3D-30DC-96935A3F8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F6FFE1-7AC8-4105-A232-B3DBEAE91E13}" type="datetimeFigureOut">
              <a:rPr lang="nl-BE" smtClean="0"/>
              <a:t>18/03/2024</a:t>
            </a:fld>
            <a:endParaRPr lang="nl-BE"/>
          </a:p>
        </p:txBody>
      </p:sp>
      <p:sp>
        <p:nvSpPr>
          <p:cNvPr id="5" name="Tijdelijke aanduiding voor voettekst 4">
            <a:extLst>
              <a:ext uri="{FF2B5EF4-FFF2-40B4-BE49-F238E27FC236}">
                <a16:creationId xmlns:a16="http://schemas.microsoft.com/office/drawing/2014/main" id="{020B1B46-E866-4769-D631-16BD216B7E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Tijdelijke aanduiding voor dianummer 5">
            <a:extLst>
              <a:ext uri="{FF2B5EF4-FFF2-40B4-BE49-F238E27FC236}">
                <a16:creationId xmlns:a16="http://schemas.microsoft.com/office/drawing/2014/main" id="{CC7A74C9-C9A9-3D10-4640-E6BD38BD68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625C9B-939F-4DC4-9914-38ECF108CF8D}" type="slidenum">
              <a:rPr lang="nl-BE" smtClean="0"/>
              <a:t>‹nr.›</a:t>
            </a:fld>
            <a:endParaRPr lang="nl-BE"/>
          </a:p>
        </p:txBody>
      </p:sp>
    </p:spTree>
    <p:extLst>
      <p:ext uri="{BB962C8B-B14F-4D97-AF65-F5344CB8AC3E}">
        <p14:creationId xmlns:p14="http://schemas.microsoft.com/office/powerpoint/2010/main" val="2927557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26.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34.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png"/><Relationship Id="rId7" Type="http://schemas.openxmlformats.org/officeDocument/2006/relationships/image" Target="../media/image56.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 Id="rId9" Type="http://schemas.openxmlformats.org/officeDocument/2006/relationships/image" Target="../media/image58.svg"/></Relationships>
</file>

<file path=ppt/slides/_rels/slide3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png"/><Relationship Id="rId7" Type="http://schemas.openxmlformats.org/officeDocument/2006/relationships/image" Target="../media/image62.sv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slides/_rels/slide3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5.png"/><Relationship Id="rId7" Type="http://schemas.openxmlformats.org/officeDocument/2006/relationships/image" Target="../media/image68.sv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70.svg"/></Relationships>
</file>

<file path=ppt/slides/_rels/slide3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5.png"/><Relationship Id="rId7" Type="http://schemas.openxmlformats.org/officeDocument/2006/relationships/image" Target="../media/image74.sv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80.svg"/><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4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67.png"/><Relationship Id="rId7" Type="http://schemas.openxmlformats.org/officeDocument/2006/relationships/image" Target="../media/image90.sv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svg"/><Relationship Id="rId5" Type="http://schemas.openxmlformats.org/officeDocument/2006/relationships/image" Target="../media/image6.png"/><Relationship Id="rId10" Type="http://schemas.openxmlformats.org/officeDocument/2006/relationships/image" Target="../media/image93.png"/><Relationship Id="rId4" Type="http://schemas.openxmlformats.org/officeDocument/2006/relationships/image" Target="../media/image68.svg"/><Relationship Id="rId9" Type="http://schemas.openxmlformats.org/officeDocument/2006/relationships/image" Target="../media/image92.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8.sv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svg"/><Relationship Id="rId4" Type="http://schemas.openxmlformats.org/officeDocument/2006/relationships/image" Target="../media/image95.png"/></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00.svg"/><Relationship Id="rId4" Type="http://schemas.openxmlformats.org/officeDocument/2006/relationships/image" Target="../media/image99.png"/></Relationships>
</file>

<file path=ppt/slides/_rels/slide5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www.goedgezegd.deinze.be/"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6F00EDA-3951-1C6D-4088-BFFC7D0F34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58570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BD4ACDE-1A49-2E51-9221-9E9F63831ADD}"/>
            </a:ext>
          </a:extLst>
        </p:cNvPr>
        <p:cNvGrpSpPr/>
        <p:nvPr/>
      </p:nvGrpSpPr>
      <p:grpSpPr>
        <a:xfrm>
          <a:off x="0" y="0"/>
          <a:ext cx="0" cy="0"/>
          <a:chOff x="0" y="0"/>
          <a:chExt cx="0" cy="0"/>
        </a:xfrm>
      </p:grpSpPr>
      <p:pic>
        <p:nvPicPr>
          <p:cNvPr id="4" name="Afbeelding 3" descr="Afbeelding met tekst, Lettertype, rood, Graphics&#10;&#10;Automatisch gegenereerde beschrijving">
            <a:extLst>
              <a:ext uri="{FF2B5EF4-FFF2-40B4-BE49-F238E27FC236}">
                <a16:creationId xmlns:a16="http://schemas.microsoft.com/office/drawing/2014/main" id="{66DAB9E0-1D13-E871-83B3-014F47F3E4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65845" y="572635"/>
            <a:ext cx="2196690" cy="2230486"/>
          </a:xfrm>
          <a:prstGeom prst="rect">
            <a:avLst/>
          </a:prstGeom>
          <a:solidFill>
            <a:schemeClr val="accent1"/>
          </a:solidFill>
        </p:spPr>
      </p:pic>
      <p:pic>
        <p:nvPicPr>
          <p:cNvPr id="3" name="Picture 2">
            <a:extLst>
              <a:ext uri="{FF2B5EF4-FFF2-40B4-BE49-F238E27FC236}">
                <a16:creationId xmlns:a16="http://schemas.microsoft.com/office/drawing/2014/main" id="{A84B60F1-C43F-C84A-AC56-5163CA0B1FC7}"/>
              </a:ext>
            </a:extLst>
          </p:cNvPr>
          <p:cNvPicPr>
            <a:picLocks noChangeAspect="1"/>
          </p:cNvPicPr>
          <p:nvPr/>
        </p:nvPicPr>
        <p:blipFill>
          <a:blip r:embed="rId4"/>
          <a:stretch>
            <a:fillRect/>
          </a:stretch>
        </p:blipFill>
        <p:spPr>
          <a:xfrm>
            <a:off x="392582" y="607843"/>
            <a:ext cx="6284946" cy="5642314"/>
          </a:xfrm>
          <a:prstGeom prst="rect">
            <a:avLst/>
          </a:prstGeom>
        </p:spPr>
      </p:pic>
      <p:pic>
        <p:nvPicPr>
          <p:cNvPr id="7" name="Picture 6">
            <a:extLst>
              <a:ext uri="{FF2B5EF4-FFF2-40B4-BE49-F238E27FC236}">
                <a16:creationId xmlns:a16="http://schemas.microsoft.com/office/drawing/2014/main" id="{C2D14F17-769C-310E-E8B2-94EBBD1118F5}"/>
              </a:ext>
            </a:extLst>
          </p:cNvPr>
          <p:cNvPicPr>
            <a:picLocks noChangeAspect="1"/>
          </p:cNvPicPr>
          <p:nvPr/>
        </p:nvPicPr>
        <p:blipFill>
          <a:blip r:embed="rId5"/>
          <a:stretch>
            <a:fillRect/>
          </a:stretch>
        </p:blipFill>
        <p:spPr>
          <a:xfrm>
            <a:off x="6789266" y="4019671"/>
            <a:ext cx="5402734" cy="2230486"/>
          </a:xfrm>
          <a:prstGeom prst="rect">
            <a:avLst/>
          </a:prstGeom>
        </p:spPr>
      </p:pic>
      <p:sp>
        <p:nvSpPr>
          <p:cNvPr id="5" name="TextBox 4">
            <a:extLst>
              <a:ext uri="{FF2B5EF4-FFF2-40B4-BE49-F238E27FC236}">
                <a16:creationId xmlns:a16="http://schemas.microsoft.com/office/drawing/2014/main" id="{3E3DF6BB-631D-5200-F952-F8EA3772A0EB}"/>
              </a:ext>
            </a:extLst>
          </p:cNvPr>
          <p:cNvSpPr txBox="1"/>
          <p:nvPr/>
        </p:nvSpPr>
        <p:spPr>
          <a:xfrm>
            <a:off x="908670" y="0"/>
            <a:ext cx="10127260" cy="461665"/>
          </a:xfrm>
          <a:prstGeom prst="rect">
            <a:avLst/>
          </a:prstGeom>
          <a:solidFill>
            <a:schemeClr val="bg1"/>
          </a:solidFill>
        </p:spPr>
        <p:txBody>
          <a:bodyPr wrap="none" rtlCol="0">
            <a:spAutoFit/>
          </a:bodyPr>
          <a:lstStyle/>
          <a:p>
            <a:r>
              <a:rPr lang="nl-NL" sz="2400"/>
              <a:t>Impact van veel voorkomende sociale voordelen en van sociale huisvesting </a:t>
            </a:r>
            <a:endParaRPr lang="nl-BE" sz="2400"/>
          </a:p>
        </p:txBody>
      </p:sp>
    </p:spTree>
    <p:extLst>
      <p:ext uri="{BB962C8B-B14F-4D97-AF65-F5344CB8AC3E}">
        <p14:creationId xmlns:p14="http://schemas.microsoft.com/office/powerpoint/2010/main" val="307731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9FD41-9ACD-F742-6EC6-E2AED97E4FD4}"/>
            </a:ext>
          </a:extLst>
        </p:cNvPr>
        <p:cNvGrpSpPr/>
        <p:nvPr/>
      </p:nvGrpSpPr>
      <p:grpSpPr>
        <a:xfrm>
          <a:off x="0" y="0"/>
          <a:ext cx="0" cy="0"/>
          <a:chOff x="0" y="0"/>
          <a:chExt cx="0" cy="0"/>
        </a:xfrm>
      </p:grpSpPr>
      <p:pic>
        <p:nvPicPr>
          <p:cNvPr id="4" name="Afbeelding 3" descr="Afbeelding met tekst, Lettertype, rood, Graphics&#10;&#10;Automatisch gegenereerde beschrijving">
            <a:extLst>
              <a:ext uri="{FF2B5EF4-FFF2-40B4-BE49-F238E27FC236}">
                <a16:creationId xmlns:a16="http://schemas.microsoft.com/office/drawing/2014/main" id="{E53B6030-D522-AC83-D364-A7C7FDE703F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65845" y="572635"/>
            <a:ext cx="2196690" cy="2230486"/>
          </a:xfrm>
          <a:prstGeom prst="rect">
            <a:avLst/>
          </a:prstGeom>
          <a:solidFill>
            <a:schemeClr val="accent1"/>
          </a:solidFill>
        </p:spPr>
      </p:pic>
      <p:pic>
        <p:nvPicPr>
          <p:cNvPr id="3" name="Picture 2" descr="A graph of red and grey bars&#10;&#10;Description automatically generated">
            <a:extLst>
              <a:ext uri="{FF2B5EF4-FFF2-40B4-BE49-F238E27FC236}">
                <a16:creationId xmlns:a16="http://schemas.microsoft.com/office/drawing/2014/main" id="{8D5AE2DE-7C0A-E08A-5123-74B458A098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DB49CB28-F830-56BD-09B4-39F34C07B472}"/>
              </a:ext>
            </a:extLst>
          </p:cNvPr>
          <p:cNvSpPr txBox="1"/>
          <p:nvPr/>
        </p:nvSpPr>
        <p:spPr>
          <a:xfrm>
            <a:off x="1203637" y="0"/>
            <a:ext cx="6884962" cy="461665"/>
          </a:xfrm>
          <a:prstGeom prst="rect">
            <a:avLst/>
          </a:prstGeom>
          <a:solidFill>
            <a:schemeClr val="bg1"/>
          </a:solidFill>
        </p:spPr>
        <p:txBody>
          <a:bodyPr wrap="none" rtlCol="0">
            <a:spAutoFit/>
          </a:bodyPr>
          <a:lstStyle/>
          <a:p>
            <a:r>
              <a:rPr lang="nl-BE" sz="2400"/>
              <a:t>Personen in een gezin met zeer lage werkintensiteit</a:t>
            </a:r>
          </a:p>
        </p:txBody>
      </p:sp>
    </p:spTree>
    <p:extLst>
      <p:ext uri="{BB962C8B-B14F-4D97-AF65-F5344CB8AC3E}">
        <p14:creationId xmlns:p14="http://schemas.microsoft.com/office/powerpoint/2010/main" val="761428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9FD41-9ACD-F742-6EC6-E2AED97E4FD4}"/>
            </a:ext>
          </a:extLst>
        </p:cNvPr>
        <p:cNvGrpSpPr/>
        <p:nvPr/>
      </p:nvGrpSpPr>
      <p:grpSpPr>
        <a:xfrm>
          <a:off x="0" y="0"/>
          <a:ext cx="0" cy="0"/>
          <a:chOff x="0" y="0"/>
          <a:chExt cx="0" cy="0"/>
        </a:xfrm>
      </p:grpSpPr>
      <p:pic>
        <p:nvPicPr>
          <p:cNvPr id="4" name="Afbeelding 3" descr="Afbeelding met tekst, Lettertype, rood, Graphics&#10;&#10;Automatisch gegenereerde beschrijving">
            <a:extLst>
              <a:ext uri="{FF2B5EF4-FFF2-40B4-BE49-F238E27FC236}">
                <a16:creationId xmlns:a16="http://schemas.microsoft.com/office/drawing/2014/main" id="{E53B6030-D522-AC83-D364-A7C7FDE703F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65845" y="572635"/>
            <a:ext cx="2196690" cy="2230486"/>
          </a:xfrm>
          <a:prstGeom prst="rect">
            <a:avLst/>
          </a:prstGeom>
          <a:solidFill>
            <a:schemeClr val="accent1"/>
          </a:solidFill>
        </p:spPr>
      </p:pic>
      <p:pic>
        <p:nvPicPr>
          <p:cNvPr id="5" name="Picture 4">
            <a:extLst>
              <a:ext uri="{FF2B5EF4-FFF2-40B4-BE49-F238E27FC236}">
                <a16:creationId xmlns:a16="http://schemas.microsoft.com/office/drawing/2014/main" id="{86E824DA-F997-4423-6F52-77C6FCF9A9D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079" y="0"/>
            <a:ext cx="9144000" cy="6858000"/>
          </a:xfrm>
          <a:prstGeom prst="rect">
            <a:avLst/>
          </a:prstGeom>
        </p:spPr>
      </p:pic>
      <p:sp>
        <p:nvSpPr>
          <p:cNvPr id="2" name="TextBox 1">
            <a:extLst>
              <a:ext uri="{FF2B5EF4-FFF2-40B4-BE49-F238E27FC236}">
                <a16:creationId xmlns:a16="http://schemas.microsoft.com/office/drawing/2014/main" id="{5901884B-0B56-E87D-14CD-C0438201CD6B}"/>
              </a:ext>
            </a:extLst>
          </p:cNvPr>
          <p:cNvSpPr txBox="1"/>
          <p:nvPr/>
        </p:nvSpPr>
        <p:spPr>
          <a:xfrm>
            <a:off x="635825" y="0"/>
            <a:ext cx="7401963" cy="461665"/>
          </a:xfrm>
          <a:prstGeom prst="rect">
            <a:avLst/>
          </a:prstGeom>
          <a:solidFill>
            <a:schemeClr val="bg1"/>
          </a:solidFill>
        </p:spPr>
        <p:txBody>
          <a:bodyPr wrap="none" rtlCol="0">
            <a:spAutoFit/>
          </a:bodyPr>
          <a:lstStyle/>
          <a:p>
            <a:r>
              <a:rPr lang="nl-BE" sz="2400"/>
              <a:t>Kinderen in gezin met zeer lage werkintensiteit - Deinze</a:t>
            </a:r>
          </a:p>
        </p:txBody>
      </p:sp>
    </p:spTree>
    <p:extLst>
      <p:ext uri="{BB962C8B-B14F-4D97-AF65-F5344CB8AC3E}">
        <p14:creationId xmlns:p14="http://schemas.microsoft.com/office/powerpoint/2010/main" val="94684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9D628-3CA4-3078-F895-CA56203D1958}"/>
            </a:ext>
          </a:extLst>
        </p:cNvPr>
        <p:cNvGrpSpPr/>
        <p:nvPr/>
      </p:nvGrpSpPr>
      <p:grpSpPr>
        <a:xfrm>
          <a:off x="0" y="0"/>
          <a:ext cx="0" cy="0"/>
          <a:chOff x="0" y="0"/>
          <a:chExt cx="0" cy="0"/>
        </a:xfrm>
      </p:grpSpPr>
      <p:pic>
        <p:nvPicPr>
          <p:cNvPr id="4" name="Afbeelding 3" descr="Afbeelding met tekst, Lettertype, rood, Graphics&#10;&#10;Automatisch gegenereerde beschrijving">
            <a:extLst>
              <a:ext uri="{FF2B5EF4-FFF2-40B4-BE49-F238E27FC236}">
                <a16:creationId xmlns:a16="http://schemas.microsoft.com/office/drawing/2014/main" id="{FCE75865-0349-8D18-97B3-F2CA2D7E43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65845" y="572635"/>
            <a:ext cx="2196690" cy="2230486"/>
          </a:xfrm>
          <a:prstGeom prst="rect">
            <a:avLst/>
          </a:prstGeom>
          <a:solidFill>
            <a:schemeClr val="accent1"/>
          </a:solidFill>
        </p:spPr>
      </p:pic>
      <p:pic>
        <p:nvPicPr>
          <p:cNvPr id="5" name="Picture 4" descr="A graph of red and grey bars&#10;&#10;Description automatically generated">
            <a:extLst>
              <a:ext uri="{FF2B5EF4-FFF2-40B4-BE49-F238E27FC236}">
                <a16:creationId xmlns:a16="http://schemas.microsoft.com/office/drawing/2014/main" id="{D2BB3284-377F-12AC-1756-CB10D1F570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79" y="0"/>
            <a:ext cx="9144000" cy="6858000"/>
          </a:xfrm>
          <a:prstGeom prst="rect">
            <a:avLst/>
          </a:prstGeom>
        </p:spPr>
      </p:pic>
      <p:sp>
        <p:nvSpPr>
          <p:cNvPr id="2" name="TextBox 1">
            <a:extLst>
              <a:ext uri="{FF2B5EF4-FFF2-40B4-BE49-F238E27FC236}">
                <a16:creationId xmlns:a16="http://schemas.microsoft.com/office/drawing/2014/main" id="{CC3C5340-C6CB-DA18-46D3-FD387475500D}"/>
              </a:ext>
            </a:extLst>
          </p:cNvPr>
          <p:cNvSpPr txBox="1"/>
          <p:nvPr/>
        </p:nvSpPr>
        <p:spPr>
          <a:xfrm>
            <a:off x="1572348" y="0"/>
            <a:ext cx="6377067" cy="461665"/>
          </a:xfrm>
          <a:prstGeom prst="rect">
            <a:avLst/>
          </a:prstGeom>
          <a:solidFill>
            <a:schemeClr val="bg1"/>
          </a:solidFill>
        </p:spPr>
        <p:txBody>
          <a:bodyPr wrap="none" rtlCol="0">
            <a:spAutoFit/>
          </a:bodyPr>
          <a:lstStyle/>
          <a:p>
            <a:r>
              <a:rPr lang="nl-BE" sz="2400"/>
              <a:t>Kansarmoede-index bij jonge kinderen - Deinze</a:t>
            </a:r>
          </a:p>
        </p:txBody>
      </p:sp>
    </p:spTree>
    <p:extLst>
      <p:ext uri="{BB962C8B-B14F-4D97-AF65-F5344CB8AC3E}">
        <p14:creationId xmlns:p14="http://schemas.microsoft.com/office/powerpoint/2010/main" val="327215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495CF-AB5D-F807-AD22-8C212FB7D9A0}"/>
            </a:ext>
          </a:extLst>
        </p:cNvPr>
        <p:cNvGrpSpPr/>
        <p:nvPr/>
      </p:nvGrpSpPr>
      <p:grpSpPr>
        <a:xfrm>
          <a:off x="0" y="0"/>
          <a:ext cx="0" cy="0"/>
          <a:chOff x="0" y="0"/>
          <a:chExt cx="0" cy="0"/>
        </a:xfrm>
      </p:grpSpPr>
      <p:pic>
        <p:nvPicPr>
          <p:cNvPr id="4" name="Afbeelding 3" descr="Afbeelding met tekst, Lettertype, rood, Graphics&#10;&#10;Automatisch gegenereerde beschrijving">
            <a:extLst>
              <a:ext uri="{FF2B5EF4-FFF2-40B4-BE49-F238E27FC236}">
                <a16:creationId xmlns:a16="http://schemas.microsoft.com/office/drawing/2014/main" id="{10A7E216-CFC7-B942-EB5A-2E7809D6F99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65845" y="572635"/>
            <a:ext cx="2196690" cy="2230486"/>
          </a:xfrm>
          <a:prstGeom prst="rect">
            <a:avLst/>
          </a:prstGeom>
          <a:solidFill>
            <a:schemeClr val="accent1"/>
          </a:solidFill>
        </p:spPr>
      </p:pic>
      <p:pic>
        <p:nvPicPr>
          <p:cNvPr id="5" name="Picture 4">
            <a:extLst>
              <a:ext uri="{FF2B5EF4-FFF2-40B4-BE49-F238E27FC236}">
                <a16:creationId xmlns:a16="http://schemas.microsoft.com/office/drawing/2014/main" id="{84A89A56-1C77-441C-C597-D9EDE246ACD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079" y="0"/>
            <a:ext cx="9144000" cy="6858000"/>
          </a:xfrm>
          <a:prstGeom prst="rect">
            <a:avLst/>
          </a:prstGeom>
        </p:spPr>
      </p:pic>
      <p:sp>
        <p:nvSpPr>
          <p:cNvPr id="2" name="TextBox 1">
            <a:extLst>
              <a:ext uri="{FF2B5EF4-FFF2-40B4-BE49-F238E27FC236}">
                <a16:creationId xmlns:a16="http://schemas.microsoft.com/office/drawing/2014/main" id="{F478DA60-163B-83A0-DD19-9A19EF2ED6CF}"/>
              </a:ext>
            </a:extLst>
          </p:cNvPr>
          <p:cNvSpPr txBox="1"/>
          <p:nvPr/>
        </p:nvSpPr>
        <p:spPr>
          <a:xfrm>
            <a:off x="1668212" y="0"/>
            <a:ext cx="5407891" cy="461665"/>
          </a:xfrm>
          <a:prstGeom prst="rect">
            <a:avLst/>
          </a:prstGeom>
          <a:solidFill>
            <a:schemeClr val="bg1"/>
          </a:solidFill>
        </p:spPr>
        <p:txBody>
          <a:bodyPr wrap="none" rtlCol="0">
            <a:spAutoFit/>
          </a:bodyPr>
          <a:lstStyle/>
          <a:p>
            <a:r>
              <a:rPr lang="nl-BE" sz="2400"/>
              <a:t>Kredietnemers met achterstallig krediet</a:t>
            </a:r>
          </a:p>
        </p:txBody>
      </p:sp>
    </p:spTree>
    <p:extLst>
      <p:ext uri="{BB962C8B-B14F-4D97-AF65-F5344CB8AC3E}">
        <p14:creationId xmlns:p14="http://schemas.microsoft.com/office/powerpoint/2010/main" val="2096960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4384E-2FAD-C3B4-6AB4-1D9227A7AC98}"/>
            </a:ext>
          </a:extLst>
        </p:cNvPr>
        <p:cNvGrpSpPr/>
        <p:nvPr/>
      </p:nvGrpSpPr>
      <p:grpSpPr>
        <a:xfrm>
          <a:off x="0" y="0"/>
          <a:ext cx="0" cy="0"/>
          <a:chOff x="0" y="0"/>
          <a:chExt cx="0" cy="0"/>
        </a:xfrm>
      </p:grpSpPr>
      <p:pic>
        <p:nvPicPr>
          <p:cNvPr id="4" name="Afbeelding 3" descr="Afbeelding met tekst, Lettertype, rood, Graphics&#10;&#10;Automatisch gegenereerde beschrijving">
            <a:extLst>
              <a:ext uri="{FF2B5EF4-FFF2-40B4-BE49-F238E27FC236}">
                <a16:creationId xmlns:a16="http://schemas.microsoft.com/office/drawing/2014/main" id="{664A69FF-BDD2-AB30-4DDA-D99967B4FB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65845" y="572635"/>
            <a:ext cx="2196690" cy="2230486"/>
          </a:xfrm>
          <a:prstGeom prst="rect">
            <a:avLst/>
          </a:prstGeom>
          <a:solidFill>
            <a:schemeClr val="accent1"/>
          </a:solidFill>
        </p:spPr>
      </p:pic>
      <p:pic>
        <p:nvPicPr>
          <p:cNvPr id="5" name="Picture 4">
            <a:extLst>
              <a:ext uri="{FF2B5EF4-FFF2-40B4-BE49-F238E27FC236}">
                <a16:creationId xmlns:a16="http://schemas.microsoft.com/office/drawing/2014/main" id="{388DBD7C-6852-E1CB-6A4A-A2BFB95751E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079" y="0"/>
            <a:ext cx="9144000" cy="6858000"/>
          </a:xfrm>
          <a:prstGeom prst="rect">
            <a:avLst/>
          </a:prstGeom>
        </p:spPr>
      </p:pic>
      <p:sp>
        <p:nvSpPr>
          <p:cNvPr id="2" name="TextBox 1">
            <a:extLst>
              <a:ext uri="{FF2B5EF4-FFF2-40B4-BE49-F238E27FC236}">
                <a16:creationId xmlns:a16="http://schemas.microsoft.com/office/drawing/2014/main" id="{FCE069CC-D4CF-83B9-79F5-31050787C939}"/>
              </a:ext>
            </a:extLst>
          </p:cNvPr>
          <p:cNvSpPr txBox="1"/>
          <p:nvPr/>
        </p:nvSpPr>
        <p:spPr>
          <a:xfrm>
            <a:off x="729465" y="0"/>
            <a:ext cx="6903621" cy="830997"/>
          </a:xfrm>
          <a:prstGeom prst="rect">
            <a:avLst/>
          </a:prstGeom>
          <a:solidFill>
            <a:schemeClr val="bg1"/>
          </a:solidFill>
        </p:spPr>
        <p:txBody>
          <a:bodyPr wrap="none" rtlCol="0">
            <a:spAutoFit/>
          </a:bodyPr>
          <a:lstStyle/>
          <a:p>
            <a:pPr algn="ctr"/>
            <a:r>
              <a:rPr lang="nl-BE" sz="2400"/>
              <a:t>Huishoudens met actieve budgetmeter elektriciteit</a:t>
            </a:r>
          </a:p>
          <a:p>
            <a:pPr algn="ctr"/>
            <a:r>
              <a:rPr lang="nl-BE" sz="2400"/>
              <a:t> (per 1000 afnemers)</a:t>
            </a:r>
          </a:p>
        </p:txBody>
      </p:sp>
    </p:spTree>
    <p:extLst>
      <p:ext uri="{BB962C8B-B14F-4D97-AF65-F5344CB8AC3E}">
        <p14:creationId xmlns:p14="http://schemas.microsoft.com/office/powerpoint/2010/main" val="1787653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Levend geloof 9">
            <a:extLst>
              <a:ext uri="{FF2B5EF4-FFF2-40B4-BE49-F238E27FC236}">
                <a16:creationId xmlns:a16="http://schemas.microsoft.com/office/drawing/2014/main" id="{D5AB9920-8146-ADFA-F4ED-1593BA7AC84A}"/>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2921603" y="643466"/>
            <a:ext cx="6348793" cy="557106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86615D22-025D-D4B2-1CA0-44693891DAE3}"/>
              </a:ext>
            </a:extLst>
          </p:cNvPr>
          <p:cNvSpPr txBox="1"/>
          <p:nvPr/>
        </p:nvSpPr>
        <p:spPr>
          <a:xfrm>
            <a:off x="7991475" y="781050"/>
            <a:ext cx="3733800" cy="523220"/>
          </a:xfrm>
          <a:prstGeom prst="rect">
            <a:avLst/>
          </a:prstGeom>
          <a:noFill/>
        </p:spPr>
        <p:txBody>
          <a:bodyPr wrap="square" rtlCol="0">
            <a:spAutoFit/>
          </a:bodyPr>
          <a:lstStyle/>
          <a:p>
            <a:r>
              <a:rPr lang="nl-BE" sz="2800">
                <a:latin typeface="Calibri" panose="020F0502020204030204" pitchFamily="34" charset="0"/>
                <a:cs typeface="Calibri" panose="020F0502020204030204" pitchFamily="34" charset="0"/>
              </a:rPr>
              <a:t>Piramide van Maslow </a:t>
            </a:r>
          </a:p>
        </p:txBody>
      </p:sp>
    </p:spTree>
    <p:extLst>
      <p:ext uri="{BB962C8B-B14F-4D97-AF65-F5344CB8AC3E}">
        <p14:creationId xmlns:p14="http://schemas.microsoft.com/office/powerpoint/2010/main" val="907041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F0F8C-2EC3-A083-03EB-0F5C63FBDF2A}"/>
            </a:ext>
          </a:extLst>
        </p:cNvPr>
        <p:cNvGrpSpPr/>
        <p:nvPr/>
      </p:nvGrpSpPr>
      <p:grpSpPr>
        <a:xfrm>
          <a:off x="0" y="0"/>
          <a:ext cx="0" cy="0"/>
          <a:chOff x="0" y="0"/>
          <a:chExt cx="0" cy="0"/>
        </a:xfrm>
      </p:grpSpPr>
      <p:pic>
        <p:nvPicPr>
          <p:cNvPr id="4" name="Afbeelding 3" descr="Afbeelding met tekst, Lettertype, rood, Graphics&#10;&#10;Automatisch gegenereerde beschrijving">
            <a:extLst>
              <a:ext uri="{FF2B5EF4-FFF2-40B4-BE49-F238E27FC236}">
                <a16:creationId xmlns:a16="http://schemas.microsoft.com/office/drawing/2014/main" id="{D3BEA2DB-AAEE-19BE-0ED2-5A416D1F0F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04045" y="467860"/>
            <a:ext cx="1368461" cy="1389515"/>
          </a:xfrm>
          <a:prstGeom prst="rect">
            <a:avLst/>
          </a:prstGeom>
        </p:spPr>
      </p:pic>
      <p:sp>
        <p:nvSpPr>
          <p:cNvPr id="5" name="Tekstvak 4">
            <a:extLst>
              <a:ext uri="{FF2B5EF4-FFF2-40B4-BE49-F238E27FC236}">
                <a16:creationId xmlns:a16="http://schemas.microsoft.com/office/drawing/2014/main" id="{902A7778-8EF8-ECD7-6A4D-D92EFBFB6D83}"/>
              </a:ext>
            </a:extLst>
          </p:cNvPr>
          <p:cNvSpPr txBox="1"/>
          <p:nvPr/>
        </p:nvSpPr>
        <p:spPr>
          <a:xfrm>
            <a:off x="631414" y="805727"/>
            <a:ext cx="9318661" cy="461665"/>
          </a:xfrm>
          <a:prstGeom prst="rect">
            <a:avLst/>
          </a:prstGeom>
          <a:noFill/>
        </p:spPr>
        <p:txBody>
          <a:bodyPr wrap="square" rtlCol="0">
            <a:spAutoFit/>
          </a:bodyPr>
          <a:lstStyle/>
          <a:p>
            <a:r>
              <a:rPr lang="nl-BE" sz="2400">
                <a:latin typeface="Poppins SemiBold" panose="00000700000000000000" pitchFamily="2" charset="0"/>
                <a:cs typeface="Poppins SemiBold" panose="00000700000000000000" pitchFamily="2" charset="0"/>
              </a:rPr>
              <a:t>Deinze? </a:t>
            </a:r>
          </a:p>
        </p:txBody>
      </p:sp>
      <p:pic>
        <p:nvPicPr>
          <p:cNvPr id="3" name="Graphic 2" descr="Huis met effen opvulling">
            <a:extLst>
              <a:ext uri="{FF2B5EF4-FFF2-40B4-BE49-F238E27FC236}">
                <a16:creationId xmlns:a16="http://schemas.microsoft.com/office/drawing/2014/main" id="{6A00DA39-6CEF-A25B-B253-BA3E3438A89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9940" y="1608207"/>
            <a:ext cx="914400" cy="914400"/>
          </a:xfrm>
          <a:prstGeom prst="rect">
            <a:avLst/>
          </a:prstGeom>
        </p:spPr>
      </p:pic>
      <p:sp>
        <p:nvSpPr>
          <p:cNvPr id="6" name="Tekstvak 5">
            <a:extLst>
              <a:ext uri="{FF2B5EF4-FFF2-40B4-BE49-F238E27FC236}">
                <a16:creationId xmlns:a16="http://schemas.microsoft.com/office/drawing/2014/main" id="{8187C731-BFE1-E1A7-A9FB-FA71D239EB47}"/>
              </a:ext>
            </a:extLst>
          </p:cNvPr>
          <p:cNvSpPr txBox="1"/>
          <p:nvPr/>
        </p:nvSpPr>
        <p:spPr>
          <a:xfrm>
            <a:off x="2641189" y="1593687"/>
            <a:ext cx="6226586" cy="1015663"/>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Woonkwaliteit en woonbegeleiding</a:t>
            </a:r>
          </a:p>
          <a:p>
            <a:pPr marL="342900" indent="-342900">
              <a:buFont typeface="Arial" panose="020B0604020202020204" pitchFamily="34" charset="0"/>
              <a:buChar char="•"/>
            </a:pPr>
            <a:r>
              <a:rPr lang="nl-BE" sz="2000" err="1">
                <a:latin typeface="Calibri" panose="020F0502020204030204" pitchFamily="34" charset="0"/>
                <a:cs typeface="Calibri" panose="020F0502020204030204" pitchFamily="34" charset="0"/>
              </a:rPr>
              <a:t>Domus</a:t>
            </a:r>
            <a:r>
              <a:rPr lang="nl-BE" sz="2000">
                <a:latin typeface="Calibri" panose="020F0502020204030204" pitchFamily="34" charset="0"/>
                <a:cs typeface="Calibri" panose="020F0502020204030204" pitchFamily="34" charset="0"/>
              </a:rPr>
              <a:t> </a:t>
            </a:r>
            <a:r>
              <a:rPr lang="nl-BE" sz="2000" err="1">
                <a:latin typeface="Calibri" panose="020F0502020204030204" pitchFamily="34" charset="0"/>
                <a:cs typeface="Calibri" panose="020F0502020204030204" pitchFamily="34" charset="0"/>
              </a:rPr>
              <a:t>Donza</a:t>
            </a:r>
            <a:r>
              <a:rPr lang="nl-BE" sz="2000">
                <a:latin typeface="Calibri" panose="020F0502020204030204" pitchFamily="34" charset="0"/>
                <a:cs typeface="Calibri" panose="020F0502020204030204" pitchFamily="34" charset="0"/>
              </a:rPr>
              <a:t> als sociaal verhuurkantoor</a:t>
            </a:r>
          </a:p>
          <a:p>
            <a:pPr marL="342900" indent="-342900">
              <a:buFont typeface="Arial" panose="020B0604020202020204" pitchFamily="34" charset="0"/>
              <a:buChar char="•"/>
            </a:pPr>
            <a:r>
              <a:rPr lang="nl-BE" sz="2000" err="1">
                <a:latin typeface="Calibri" panose="020F0502020204030204" pitchFamily="34" charset="0"/>
                <a:cs typeface="Calibri" panose="020F0502020204030204" pitchFamily="34" charset="0"/>
              </a:rPr>
              <a:t>Dimensa</a:t>
            </a:r>
            <a:r>
              <a:rPr lang="nl-BE" sz="2000">
                <a:latin typeface="Calibri" panose="020F0502020204030204" pitchFamily="34" charset="0"/>
                <a:cs typeface="Calibri" panose="020F0502020204030204" pitchFamily="34" charset="0"/>
              </a:rPr>
              <a:t> woonmaatschappij </a:t>
            </a:r>
          </a:p>
        </p:txBody>
      </p:sp>
      <p:pic>
        <p:nvPicPr>
          <p:cNvPr id="10" name="Graphic 9" descr="Euro met effen opvulling">
            <a:extLst>
              <a:ext uri="{FF2B5EF4-FFF2-40B4-BE49-F238E27FC236}">
                <a16:creationId xmlns:a16="http://schemas.microsoft.com/office/drawing/2014/main" id="{7D737D6F-F82C-863E-C8DC-A0CA1EF0C76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9940" y="2844939"/>
            <a:ext cx="792660" cy="792660"/>
          </a:xfrm>
          <a:prstGeom prst="rect">
            <a:avLst/>
          </a:prstGeom>
        </p:spPr>
      </p:pic>
      <p:sp>
        <p:nvSpPr>
          <p:cNvPr id="11" name="Tekstvak 10">
            <a:extLst>
              <a:ext uri="{FF2B5EF4-FFF2-40B4-BE49-F238E27FC236}">
                <a16:creationId xmlns:a16="http://schemas.microsoft.com/office/drawing/2014/main" id="{EE67793B-D5C7-223F-6703-7AF57BAC3B96}"/>
              </a:ext>
            </a:extLst>
          </p:cNvPr>
          <p:cNvSpPr txBox="1"/>
          <p:nvPr/>
        </p:nvSpPr>
        <p:spPr>
          <a:xfrm>
            <a:off x="2641189" y="2772189"/>
            <a:ext cx="8245886" cy="1015663"/>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Leefloon, steun, premies, budgethulp, pensioenen, psychosociale zorg</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Noodhulp</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Sociaal tarief</a:t>
            </a:r>
          </a:p>
        </p:txBody>
      </p:sp>
      <p:pic>
        <p:nvPicPr>
          <p:cNvPr id="13" name="Graphic 12" descr="Bureau met effen opvulling">
            <a:extLst>
              <a:ext uri="{FF2B5EF4-FFF2-40B4-BE49-F238E27FC236}">
                <a16:creationId xmlns:a16="http://schemas.microsoft.com/office/drawing/2014/main" id="{10538D54-E80F-7C18-D5AD-50FF7DF7B85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9940" y="3821428"/>
            <a:ext cx="914400" cy="914400"/>
          </a:xfrm>
          <a:prstGeom prst="rect">
            <a:avLst/>
          </a:prstGeom>
        </p:spPr>
      </p:pic>
      <p:sp>
        <p:nvSpPr>
          <p:cNvPr id="14" name="Tekstvak 13">
            <a:extLst>
              <a:ext uri="{FF2B5EF4-FFF2-40B4-BE49-F238E27FC236}">
                <a16:creationId xmlns:a16="http://schemas.microsoft.com/office/drawing/2014/main" id="{1894CB48-F52D-1219-2406-7A5B445C03A0}"/>
              </a:ext>
            </a:extLst>
          </p:cNvPr>
          <p:cNvSpPr txBox="1"/>
          <p:nvPr/>
        </p:nvSpPr>
        <p:spPr>
          <a:xfrm>
            <a:off x="2641189" y="3920757"/>
            <a:ext cx="8245886" cy="1015663"/>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Activeren tewerkstelling: vrijwilligerswerk, tewerkstellingservaring … </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Sociale economie </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Wijkwerken </a:t>
            </a:r>
          </a:p>
        </p:txBody>
      </p:sp>
      <p:pic>
        <p:nvPicPr>
          <p:cNvPr id="16" name="Graphic 15" descr="Kind met ballon met effen opvulling">
            <a:extLst>
              <a:ext uri="{FF2B5EF4-FFF2-40B4-BE49-F238E27FC236}">
                <a16:creationId xmlns:a16="http://schemas.microsoft.com/office/drawing/2014/main" id="{FD54EC8F-12EE-D541-A0C8-BFFEFFF2EEB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59070" y="4936420"/>
            <a:ext cx="914400" cy="914400"/>
          </a:xfrm>
          <a:prstGeom prst="rect">
            <a:avLst/>
          </a:prstGeom>
        </p:spPr>
      </p:pic>
      <p:sp>
        <p:nvSpPr>
          <p:cNvPr id="17" name="Tekstvak 16">
            <a:extLst>
              <a:ext uri="{FF2B5EF4-FFF2-40B4-BE49-F238E27FC236}">
                <a16:creationId xmlns:a16="http://schemas.microsoft.com/office/drawing/2014/main" id="{A5906547-2AF9-4229-3319-858545F1D35E}"/>
              </a:ext>
            </a:extLst>
          </p:cNvPr>
          <p:cNvSpPr txBox="1"/>
          <p:nvPr/>
        </p:nvSpPr>
        <p:spPr>
          <a:xfrm>
            <a:off x="2641189" y="5142934"/>
            <a:ext cx="8245886" cy="707886"/>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Kinderarmoede: socioculturele participatie via kindgerichte acties </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Huiswerkbegeleiding (De Katrol) </a:t>
            </a:r>
          </a:p>
        </p:txBody>
      </p:sp>
    </p:spTree>
    <p:extLst>
      <p:ext uri="{BB962C8B-B14F-4D97-AF65-F5344CB8AC3E}">
        <p14:creationId xmlns:p14="http://schemas.microsoft.com/office/powerpoint/2010/main" val="607101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B4EC7-D927-151B-9858-EACB429C42C6}"/>
            </a:ext>
          </a:extLst>
        </p:cNvPr>
        <p:cNvGrpSpPr/>
        <p:nvPr/>
      </p:nvGrpSpPr>
      <p:grpSpPr>
        <a:xfrm>
          <a:off x="0" y="0"/>
          <a:ext cx="0" cy="0"/>
          <a:chOff x="0" y="0"/>
          <a:chExt cx="0" cy="0"/>
        </a:xfrm>
      </p:grpSpPr>
      <p:pic>
        <p:nvPicPr>
          <p:cNvPr id="4" name="Afbeelding 3" descr="Afbeelding met tekst, Lettertype, rood, Graphics&#10;&#10;Automatisch gegenereerde beschrijving">
            <a:extLst>
              <a:ext uri="{FF2B5EF4-FFF2-40B4-BE49-F238E27FC236}">
                <a16:creationId xmlns:a16="http://schemas.microsoft.com/office/drawing/2014/main" id="{86C3F2E1-0A09-2353-A628-F94057CC14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04045" y="467860"/>
            <a:ext cx="1368461" cy="1389515"/>
          </a:xfrm>
          <a:prstGeom prst="rect">
            <a:avLst/>
          </a:prstGeom>
        </p:spPr>
      </p:pic>
      <p:sp>
        <p:nvSpPr>
          <p:cNvPr id="5" name="Tekstvak 4">
            <a:extLst>
              <a:ext uri="{FF2B5EF4-FFF2-40B4-BE49-F238E27FC236}">
                <a16:creationId xmlns:a16="http://schemas.microsoft.com/office/drawing/2014/main" id="{5D0E5342-4F7C-0E39-A875-645CA57111B7}"/>
              </a:ext>
            </a:extLst>
          </p:cNvPr>
          <p:cNvSpPr txBox="1"/>
          <p:nvPr/>
        </p:nvSpPr>
        <p:spPr>
          <a:xfrm>
            <a:off x="631414" y="805727"/>
            <a:ext cx="9318661" cy="461665"/>
          </a:xfrm>
          <a:prstGeom prst="rect">
            <a:avLst/>
          </a:prstGeom>
          <a:noFill/>
        </p:spPr>
        <p:txBody>
          <a:bodyPr wrap="square" rtlCol="0">
            <a:spAutoFit/>
          </a:bodyPr>
          <a:lstStyle/>
          <a:p>
            <a:r>
              <a:rPr lang="nl-BE" sz="2400">
                <a:latin typeface="Poppins SemiBold" panose="00000700000000000000" pitchFamily="2" charset="0"/>
                <a:cs typeface="Poppins SemiBold" panose="00000700000000000000" pitchFamily="2" charset="0"/>
              </a:rPr>
              <a:t>Deinze? </a:t>
            </a:r>
          </a:p>
        </p:txBody>
      </p:sp>
      <p:sp>
        <p:nvSpPr>
          <p:cNvPr id="6" name="Tekstvak 5">
            <a:extLst>
              <a:ext uri="{FF2B5EF4-FFF2-40B4-BE49-F238E27FC236}">
                <a16:creationId xmlns:a16="http://schemas.microsoft.com/office/drawing/2014/main" id="{DDAB4C67-CC28-F55F-6C6A-B7BF9E9191EB}"/>
              </a:ext>
            </a:extLst>
          </p:cNvPr>
          <p:cNvSpPr txBox="1"/>
          <p:nvPr/>
        </p:nvSpPr>
        <p:spPr>
          <a:xfrm>
            <a:off x="2725464" y="1776054"/>
            <a:ext cx="6226586" cy="707886"/>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Lokaal Opvanginitiatief voor nieuwkomers</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Inburgering (taallessen, vrijetijdsaanbod, tolken …)</a:t>
            </a:r>
          </a:p>
        </p:txBody>
      </p:sp>
      <p:sp>
        <p:nvSpPr>
          <p:cNvPr id="11" name="Tekstvak 10">
            <a:extLst>
              <a:ext uri="{FF2B5EF4-FFF2-40B4-BE49-F238E27FC236}">
                <a16:creationId xmlns:a16="http://schemas.microsoft.com/office/drawing/2014/main" id="{79CB3292-E8C0-513D-0DC8-548FDE634211}"/>
              </a:ext>
            </a:extLst>
          </p:cNvPr>
          <p:cNvSpPr txBox="1"/>
          <p:nvPr/>
        </p:nvSpPr>
        <p:spPr>
          <a:xfrm>
            <a:off x="2725464" y="2944177"/>
            <a:ext cx="8245886" cy="400110"/>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Mensen met risico op energiearmoede</a:t>
            </a:r>
          </a:p>
        </p:txBody>
      </p:sp>
      <p:sp>
        <p:nvSpPr>
          <p:cNvPr id="14" name="Tekstvak 13">
            <a:extLst>
              <a:ext uri="{FF2B5EF4-FFF2-40B4-BE49-F238E27FC236}">
                <a16:creationId xmlns:a16="http://schemas.microsoft.com/office/drawing/2014/main" id="{753A03A8-CA27-E54E-CA65-6E34C8AB82A6}"/>
              </a:ext>
            </a:extLst>
          </p:cNvPr>
          <p:cNvSpPr txBox="1"/>
          <p:nvPr/>
        </p:nvSpPr>
        <p:spPr>
          <a:xfrm>
            <a:off x="2725464" y="3924685"/>
            <a:ext cx="8245886" cy="707886"/>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Lokaal loket kinderopvang (Huis van het Kind)</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Preventieve gezinsondersteuning </a:t>
            </a:r>
          </a:p>
        </p:txBody>
      </p:sp>
      <p:sp>
        <p:nvSpPr>
          <p:cNvPr id="17" name="Tekstvak 16">
            <a:extLst>
              <a:ext uri="{FF2B5EF4-FFF2-40B4-BE49-F238E27FC236}">
                <a16:creationId xmlns:a16="http://schemas.microsoft.com/office/drawing/2014/main" id="{4C0C9724-9FC8-646D-AD30-0F4708EADEBC}"/>
              </a:ext>
            </a:extLst>
          </p:cNvPr>
          <p:cNvSpPr txBox="1"/>
          <p:nvPr/>
        </p:nvSpPr>
        <p:spPr>
          <a:xfrm>
            <a:off x="2742414" y="5193565"/>
            <a:ext cx="8245886" cy="400110"/>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Financiële drempels voor kansengroepen (</a:t>
            </a:r>
            <a:r>
              <a:rPr lang="nl-BE" sz="2000" err="1">
                <a:latin typeface="Calibri" panose="020F0502020204030204" pitchFamily="34" charset="0"/>
                <a:cs typeface="Calibri" panose="020F0502020204030204" pitchFamily="34" charset="0"/>
              </a:rPr>
              <a:t>Uitpas</a:t>
            </a:r>
            <a:r>
              <a:rPr lang="nl-BE" sz="2000">
                <a:latin typeface="Calibri" panose="020F0502020204030204" pitchFamily="34" charset="0"/>
                <a:cs typeface="Calibri" panose="020F0502020204030204" pitchFamily="34" charset="0"/>
              </a:rPr>
              <a:t>) </a:t>
            </a:r>
          </a:p>
        </p:txBody>
      </p:sp>
      <p:pic>
        <p:nvPicPr>
          <p:cNvPr id="7" name="Graphic 6" descr="Groep mensen met effen opvulling">
            <a:extLst>
              <a:ext uri="{FF2B5EF4-FFF2-40B4-BE49-F238E27FC236}">
                <a16:creationId xmlns:a16="http://schemas.microsoft.com/office/drawing/2014/main" id="{DEFFCE5D-A48A-7D1C-6ED6-60AB9AC9149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9070" y="1672797"/>
            <a:ext cx="914400" cy="914400"/>
          </a:xfrm>
          <a:prstGeom prst="rect">
            <a:avLst/>
          </a:prstGeom>
        </p:spPr>
      </p:pic>
      <p:pic>
        <p:nvPicPr>
          <p:cNvPr id="9" name="Graphic 8" descr="Hernieuwbare energie met effen opvulling">
            <a:extLst>
              <a:ext uri="{FF2B5EF4-FFF2-40B4-BE49-F238E27FC236}">
                <a16:creationId xmlns:a16="http://schemas.microsoft.com/office/drawing/2014/main" id="{64F83454-6C8C-1D27-EEE4-C42C17D2415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9070" y="2760341"/>
            <a:ext cx="914400" cy="914400"/>
          </a:xfrm>
          <a:prstGeom prst="rect">
            <a:avLst/>
          </a:prstGeom>
        </p:spPr>
      </p:pic>
      <p:pic>
        <p:nvPicPr>
          <p:cNvPr id="15" name="Graphic 14" descr="Gezin met twee kinderen met effen opvulling">
            <a:extLst>
              <a:ext uri="{FF2B5EF4-FFF2-40B4-BE49-F238E27FC236}">
                <a16:creationId xmlns:a16="http://schemas.microsoft.com/office/drawing/2014/main" id="{3626AE53-FB9F-FDDA-91D2-52FF5E73DE7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59070" y="3719183"/>
            <a:ext cx="914400" cy="914400"/>
          </a:xfrm>
          <a:prstGeom prst="rect">
            <a:avLst/>
          </a:prstGeom>
        </p:spPr>
      </p:pic>
      <p:pic>
        <p:nvPicPr>
          <p:cNvPr id="23" name="Graphic 22" descr="Dans met effen opvulling">
            <a:extLst>
              <a:ext uri="{FF2B5EF4-FFF2-40B4-BE49-F238E27FC236}">
                <a16:creationId xmlns:a16="http://schemas.microsoft.com/office/drawing/2014/main" id="{104CB2E6-E20A-692C-C531-CF8C3AC73F66}"/>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71359" y="4850665"/>
            <a:ext cx="914400" cy="914400"/>
          </a:xfrm>
          <a:prstGeom prst="rect">
            <a:avLst/>
          </a:prstGeom>
        </p:spPr>
      </p:pic>
    </p:spTree>
    <p:extLst>
      <p:ext uri="{BB962C8B-B14F-4D97-AF65-F5344CB8AC3E}">
        <p14:creationId xmlns:p14="http://schemas.microsoft.com/office/powerpoint/2010/main" val="357691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A2F70-1CCC-C463-A2F2-4459E8833C92}"/>
            </a:ext>
          </a:extLst>
        </p:cNvPr>
        <p:cNvGrpSpPr/>
        <p:nvPr/>
      </p:nvGrpSpPr>
      <p:grpSpPr>
        <a:xfrm>
          <a:off x="0" y="0"/>
          <a:ext cx="0" cy="0"/>
          <a:chOff x="0" y="0"/>
          <a:chExt cx="0" cy="0"/>
        </a:xfrm>
      </p:grpSpPr>
      <p:pic>
        <p:nvPicPr>
          <p:cNvPr id="2" name="Afbeelding 1" descr="Afbeelding met tekening, watervoertuig, silhouet&#10;&#10;Automatisch gegenereerde beschrijving">
            <a:extLst>
              <a:ext uri="{FF2B5EF4-FFF2-40B4-BE49-F238E27FC236}">
                <a16:creationId xmlns:a16="http://schemas.microsoft.com/office/drawing/2014/main" id="{CB4E483B-EE0D-D447-FFBF-C1287315D8A9}"/>
              </a:ext>
            </a:extLst>
          </p:cNvPr>
          <p:cNvPicPr/>
          <p:nvPr/>
        </p:nvPicPr>
        <p:blipFill>
          <a:blip r:embed="rId3" cstate="screen">
            <a:extLst>
              <a:ext uri="{28A0092B-C50C-407E-A947-70E740481C1C}">
                <a14:useLocalDpi xmlns:a14="http://schemas.microsoft.com/office/drawing/2010/main"/>
              </a:ext>
            </a:extLst>
          </a:blip>
          <a:stretch>
            <a:fillRect/>
          </a:stretch>
        </p:blipFill>
        <p:spPr>
          <a:xfrm>
            <a:off x="-91256" y="-2249"/>
            <a:ext cx="12188006" cy="6860249"/>
          </a:xfrm>
          <a:prstGeom prst="rect">
            <a:avLst/>
          </a:prstGeom>
        </p:spPr>
      </p:pic>
      <p:sp>
        <p:nvSpPr>
          <p:cNvPr id="4" name="Tekstvak 3">
            <a:extLst>
              <a:ext uri="{FF2B5EF4-FFF2-40B4-BE49-F238E27FC236}">
                <a16:creationId xmlns:a16="http://schemas.microsoft.com/office/drawing/2014/main" id="{F5FD04CD-1007-CAE7-6F94-C43120573310}"/>
              </a:ext>
            </a:extLst>
          </p:cNvPr>
          <p:cNvSpPr txBox="1"/>
          <p:nvPr/>
        </p:nvSpPr>
        <p:spPr>
          <a:xfrm>
            <a:off x="729465" y="924675"/>
            <a:ext cx="9318661" cy="830997"/>
          </a:xfrm>
          <a:prstGeom prst="rect">
            <a:avLst/>
          </a:prstGeom>
          <a:noFill/>
        </p:spPr>
        <p:txBody>
          <a:bodyPr wrap="square" rtlCol="0">
            <a:spAutoFit/>
          </a:bodyPr>
          <a:lstStyle/>
          <a:p>
            <a:r>
              <a:rPr lang="nl-BE" sz="2400">
                <a:latin typeface="Poppins SemiBold" panose="00000700000000000000" pitchFamily="2" charset="0"/>
                <a:cs typeface="Poppins SemiBold" panose="00000700000000000000" pitchFamily="2" charset="0"/>
              </a:rPr>
              <a:t>Beëindig honger, bereik voedselzekerheid en </a:t>
            </a:r>
          </a:p>
          <a:p>
            <a:r>
              <a:rPr lang="nl-BE" sz="2400">
                <a:latin typeface="Poppins SemiBold" panose="00000700000000000000" pitchFamily="2" charset="0"/>
                <a:cs typeface="Poppins SemiBold" panose="00000700000000000000" pitchFamily="2" charset="0"/>
              </a:rPr>
              <a:t>verbeterde voeding en promoot duurzame landbouw </a:t>
            </a:r>
          </a:p>
        </p:txBody>
      </p:sp>
      <p:sp>
        <p:nvSpPr>
          <p:cNvPr id="8" name="Tekstvak 7">
            <a:extLst>
              <a:ext uri="{FF2B5EF4-FFF2-40B4-BE49-F238E27FC236}">
                <a16:creationId xmlns:a16="http://schemas.microsoft.com/office/drawing/2014/main" id="{EEE52AEA-5150-7F73-593B-2545773D8234}"/>
              </a:ext>
            </a:extLst>
          </p:cNvPr>
          <p:cNvSpPr txBox="1"/>
          <p:nvPr/>
        </p:nvSpPr>
        <p:spPr>
          <a:xfrm rot="20004198">
            <a:off x="8998127" y="4023187"/>
            <a:ext cx="2855795" cy="830997"/>
          </a:xfrm>
          <a:prstGeom prst="rect">
            <a:avLst/>
          </a:prstGeom>
          <a:noFill/>
        </p:spPr>
        <p:txBody>
          <a:bodyPr wrap="square" rtlCol="0">
            <a:spAutoFit/>
          </a:bodyPr>
          <a:lstStyle/>
          <a:p>
            <a:r>
              <a:rPr lang="nl-BE" sz="4800">
                <a:highlight>
                  <a:srgbClr val="FFFF00"/>
                </a:highlight>
                <a:latin typeface="Poppins SemiBold" panose="00000700000000000000" pitchFamily="2" charset="0"/>
                <a:cs typeface="Poppins SemiBold" panose="00000700000000000000" pitchFamily="2" charset="0"/>
              </a:rPr>
              <a:t>2030</a:t>
            </a:r>
          </a:p>
        </p:txBody>
      </p:sp>
      <p:sp>
        <p:nvSpPr>
          <p:cNvPr id="9" name="Tekstvak 8">
            <a:extLst>
              <a:ext uri="{FF2B5EF4-FFF2-40B4-BE49-F238E27FC236}">
                <a16:creationId xmlns:a16="http://schemas.microsoft.com/office/drawing/2014/main" id="{D47E7733-6927-8EFE-8D12-80E813F6E343}"/>
              </a:ext>
            </a:extLst>
          </p:cNvPr>
          <p:cNvSpPr txBox="1"/>
          <p:nvPr/>
        </p:nvSpPr>
        <p:spPr>
          <a:xfrm>
            <a:off x="729465" y="1991608"/>
            <a:ext cx="9318661" cy="2431435"/>
          </a:xfrm>
          <a:prstGeom prst="rect">
            <a:avLst/>
          </a:prstGeom>
          <a:noFill/>
        </p:spPr>
        <p:txBody>
          <a:bodyPr wrap="square" rtlCol="0">
            <a:spAutoFit/>
          </a:bodyPr>
          <a:lstStyle/>
          <a:p>
            <a:endParaRPr lang="nl-BE" sz="2400">
              <a:latin typeface="Poppins SemiBold" panose="00000700000000000000" pitchFamily="2" charset="0"/>
              <a:cs typeface="Poppins SemiBold" panose="00000700000000000000" pitchFamily="2" charset="0"/>
            </a:endParaRPr>
          </a:p>
          <a:p>
            <a:endParaRPr lang="nl-BE" sz="2400">
              <a:latin typeface="Poppins SemiBold" panose="00000700000000000000" pitchFamily="2" charset="0"/>
              <a:cs typeface="Poppins SemiBold" panose="00000700000000000000" pitchFamily="2" charset="0"/>
            </a:endParaRP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Toegang tot betaalbare en gezonde voeding</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Ondersteunen duurzame, kleinschalige en creatieve landbouw (korte keten)</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Fair Trade </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Tegengaan voedselverlies </a:t>
            </a:r>
          </a:p>
          <a:p>
            <a:r>
              <a:rPr lang="nl-BE" sz="2400">
                <a:latin typeface="Poppins SemiBold" panose="00000700000000000000" pitchFamily="2" charset="0"/>
                <a:cs typeface="Poppins SemiBold" panose="00000700000000000000" pitchFamily="2" charset="0"/>
              </a:rPr>
              <a:t> </a:t>
            </a:r>
          </a:p>
        </p:txBody>
      </p:sp>
      <p:pic>
        <p:nvPicPr>
          <p:cNvPr id="3" name="Afbeelding 2" descr="Afbeelding met tekst, Lettertype, ontwerp, logo&#10;&#10;Automatisch gegenereerde beschrijving">
            <a:extLst>
              <a:ext uri="{FF2B5EF4-FFF2-40B4-BE49-F238E27FC236}">
                <a16:creationId xmlns:a16="http://schemas.microsoft.com/office/drawing/2014/main" id="{66CE56BF-24AA-9131-5827-3B14AAA88CD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08045" y="908146"/>
            <a:ext cx="2173874" cy="2230486"/>
          </a:xfrm>
          <a:prstGeom prst="rect">
            <a:avLst/>
          </a:prstGeom>
        </p:spPr>
      </p:pic>
    </p:spTree>
    <p:extLst>
      <p:ext uri="{BB962C8B-B14F-4D97-AF65-F5344CB8AC3E}">
        <p14:creationId xmlns:p14="http://schemas.microsoft.com/office/powerpoint/2010/main" val="4162019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EA2DDC1-CFDC-C8ED-D612-23BED00074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11856" y="0"/>
            <a:ext cx="8568287" cy="6858000"/>
          </a:xfrm>
          <a:prstGeom prst="rect">
            <a:avLst/>
          </a:prstGeom>
        </p:spPr>
      </p:pic>
      <p:pic>
        <p:nvPicPr>
          <p:cNvPr id="7" name="Afbeelding 6" descr="Afbeelding met tekst, schermopname, Lettertype, logo&#10;&#10;Automatisch gegenereerde beschrijving">
            <a:extLst>
              <a:ext uri="{FF2B5EF4-FFF2-40B4-BE49-F238E27FC236}">
                <a16:creationId xmlns:a16="http://schemas.microsoft.com/office/drawing/2014/main" id="{8B23D6E3-36DC-1A3E-1F0F-C736F92EFF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11856" y="0"/>
            <a:ext cx="8568287" cy="6858000"/>
          </a:xfrm>
          <a:prstGeom prst="rect">
            <a:avLst/>
          </a:prstGeom>
        </p:spPr>
      </p:pic>
    </p:spTree>
    <p:extLst>
      <p:ext uri="{BB962C8B-B14F-4D97-AF65-F5344CB8AC3E}">
        <p14:creationId xmlns:p14="http://schemas.microsoft.com/office/powerpoint/2010/main" val="754699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CEA47-5B33-97F7-FA65-E559CAE44259}"/>
            </a:ext>
          </a:extLst>
        </p:cNvPr>
        <p:cNvGrpSpPr/>
        <p:nvPr/>
      </p:nvGrpSpPr>
      <p:grpSpPr>
        <a:xfrm>
          <a:off x="0" y="0"/>
          <a:ext cx="0" cy="0"/>
          <a:chOff x="0" y="0"/>
          <a:chExt cx="0" cy="0"/>
        </a:xfrm>
      </p:grpSpPr>
      <p:pic>
        <p:nvPicPr>
          <p:cNvPr id="2" name="Afbeelding 1" descr="Afbeelding met tekening, watervoertuig, silhouet&#10;&#10;Automatisch gegenereerde beschrijving">
            <a:extLst>
              <a:ext uri="{FF2B5EF4-FFF2-40B4-BE49-F238E27FC236}">
                <a16:creationId xmlns:a16="http://schemas.microsoft.com/office/drawing/2014/main" id="{1815BBEA-722D-EBCD-045A-E3AB156C7C94}"/>
              </a:ext>
            </a:extLst>
          </p:cNvPr>
          <p:cNvPicPr/>
          <p:nvPr/>
        </p:nvPicPr>
        <p:blipFill>
          <a:blip r:embed="rId3" cstate="screen">
            <a:extLst>
              <a:ext uri="{28A0092B-C50C-407E-A947-70E740481C1C}">
                <a14:useLocalDpi xmlns:a14="http://schemas.microsoft.com/office/drawing/2010/main"/>
              </a:ext>
            </a:extLst>
          </a:blip>
          <a:stretch>
            <a:fillRect/>
          </a:stretch>
        </p:blipFill>
        <p:spPr>
          <a:xfrm>
            <a:off x="-91256" y="-2249"/>
            <a:ext cx="12188006" cy="6860249"/>
          </a:xfrm>
          <a:prstGeom prst="rect">
            <a:avLst/>
          </a:prstGeom>
        </p:spPr>
      </p:pic>
      <p:sp>
        <p:nvSpPr>
          <p:cNvPr id="4" name="Tekstvak 3">
            <a:extLst>
              <a:ext uri="{FF2B5EF4-FFF2-40B4-BE49-F238E27FC236}">
                <a16:creationId xmlns:a16="http://schemas.microsoft.com/office/drawing/2014/main" id="{8C8C769F-1734-626B-36F1-56C044BF7BF5}"/>
              </a:ext>
            </a:extLst>
          </p:cNvPr>
          <p:cNvSpPr txBox="1"/>
          <p:nvPr/>
        </p:nvSpPr>
        <p:spPr>
          <a:xfrm>
            <a:off x="729465" y="924675"/>
            <a:ext cx="9318661" cy="830997"/>
          </a:xfrm>
          <a:prstGeom prst="rect">
            <a:avLst/>
          </a:prstGeom>
          <a:noFill/>
        </p:spPr>
        <p:txBody>
          <a:bodyPr wrap="square" rtlCol="0">
            <a:spAutoFit/>
          </a:bodyPr>
          <a:lstStyle/>
          <a:p>
            <a:r>
              <a:rPr lang="nl-BE" sz="2400">
                <a:latin typeface="Poppins SemiBold" panose="00000700000000000000" pitchFamily="2" charset="0"/>
                <a:cs typeface="Poppins SemiBold" panose="00000700000000000000" pitchFamily="2" charset="0"/>
              </a:rPr>
              <a:t>Verzeker een goede gezondheid en </a:t>
            </a:r>
          </a:p>
          <a:p>
            <a:r>
              <a:rPr lang="nl-BE" sz="2400">
                <a:latin typeface="Poppins SemiBold" panose="00000700000000000000" pitchFamily="2" charset="0"/>
                <a:cs typeface="Poppins SemiBold" panose="00000700000000000000" pitchFamily="2" charset="0"/>
              </a:rPr>
              <a:t>promoot welvaart voor alle leeftijden </a:t>
            </a:r>
          </a:p>
        </p:txBody>
      </p:sp>
      <p:sp>
        <p:nvSpPr>
          <p:cNvPr id="8" name="Tekstvak 7">
            <a:extLst>
              <a:ext uri="{FF2B5EF4-FFF2-40B4-BE49-F238E27FC236}">
                <a16:creationId xmlns:a16="http://schemas.microsoft.com/office/drawing/2014/main" id="{0C06DE5C-FA53-2F2D-3395-F67AF6E91E90}"/>
              </a:ext>
            </a:extLst>
          </p:cNvPr>
          <p:cNvSpPr txBox="1"/>
          <p:nvPr/>
        </p:nvSpPr>
        <p:spPr>
          <a:xfrm rot="20004198">
            <a:off x="8998127" y="4023187"/>
            <a:ext cx="2855795" cy="830997"/>
          </a:xfrm>
          <a:prstGeom prst="rect">
            <a:avLst/>
          </a:prstGeom>
          <a:noFill/>
        </p:spPr>
        <p:txBody>
          <a:bodyPr wrap="square" rtlCol="0">
            <a:spAutoFit/>
          </a:bodyPr>
          <a:lstStyle/>
          <a:p>
            <a:r>
              <a:rPr lang="nl-BE" sz="4800">
                <a:highlight>
                  <a:srgbClr val="FFFF00"/>
                </a:highlight>
                <a:latin typeface="Poppins SemiBold" panose="00000700000000000000" pitchFamily="2" charset="0"/>
                <a:cs typeface="Poppins SemiBold" panose="00000700000000000000" pitchFamily="2" charset="0"/>
              </a:rPr>
              <a:t>2030</a:t>
            </a:r>
          </a:p>
        </p:txBody>
      </p:sp>
      <p:pic>
        <p:nvPicPr>
          <p:cNvPr id="5" name="Afbeelding 4" descr="Afbeelding met tekst, Lettertype, groen, schermopname&#10;&#10;Automatisch gegenereerde beschrijving">
            <a:extLst>
              <a:ext uri="{FF2B5EF4-FFF2-40B4-BE49-F238E27FC236}">
                <a16:creationId xmlns:a16="http://schemas.microsoft.com/office/drawing/2014/main" id="{70ADC135-2C43-E21E-4BD9-0980A77E32B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96841" y="965154"/>
            <a:ext cx="2207956" cy="2230486"/>
          </a:xfrm>
          <a:prstGeom prst="rect">
            <a:avLst/>
          </a:prstGeom>
        </p:spPr>
      </p:pic>
      <p:sp>
        <p:nvSpPr>
          <p:cNvPr id="6" name="Tekstvak 5">
            <a:extLst>
              <a:ext uri="{FF2B5EF4-FFF2-40B4-BE49-F238E27FC236}">
                <a16:creationId xmlns:a16="http://schemas.microsoft.com/office/drawing/2014/main" id="{D628EC7E-2EAE-5B4F-BA75-8B7D8723B7A5}"/>
              </a:ext>
            </a:extLst>
          </p:cNvPr>
          <p:cNvSpPr txBox="1"/>
          <p:nvPr/>
        </p:nvSpPr>
        <p:spPr>
          <a:xfrm>
            <a:off x="729465" y="1991608"/>
            <a:ext cx="9318661" cy="3046988"/>
          </a:xfrm>
          <a:prstGeom prst="rect">
            <a:avLst/>
          </a:prstGeom>
          <a:noFill/>
        </p:spPr>
        <p:txBody>
          <a:bodyPr wrap="square" rtlCol="0">
            <a:spAutoFit/>
          </a:bodyPr>
          <a:lstStyle/>
          <a:p>
            <a:pPr marL="342900" indent="-342900">
              <a:buFont typeface="Wingdings" panose="05000000000000000000" pitchFamily="2" charset="2"/>
              <a:buChar char="à"/>
            </a:pPr>
            <a:r>
              <a:rPr lang="nl-BE" sz="2400">
                <a:latin typeface="Poppins SemiBold" panose="00000700000000000000" pitchFamily="2" charset="0"/>
                <a:cs typeface="Poppins SemiBold" panose="00000700000000000000" pitchFamily="2" charset="0"/>
              </a:rPr>
              <a:t>Fysiek en mentaal welzijn </a:t>
            </a:r>
          </a:p>
          <a:p>
            <a:endParaRPr lang="nl-BE" sz="2400">
              <a:latin typeface="Poppins SemiBold" panose="00000700000000000000" pitchFamily="2" charset="0"/>
              <a:cs typeface="Poppins SemiBold" panose="00000700000000000000" pitchFamily="2" charset="0"/>
            </a:endParaRP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Drank- en druggebruik</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Psychische gezondheid</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Verkeersongevallen </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Luchtkwaliteit</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Kinder- en moedersterfte </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Fysiek welbevinden  </a:t>
            </a:r>
          </a:p>
          <a:p>
            <a:r>
              <a:rPr lang="nl-BE" sz="2400">
                <a:latin typeface="Poppins SemiBold" panose="00000700000000000000" pitchFamily="2" charset="0"/>
                <a:cs typeface="Poppins SemiBold" panose="00000700000000000000" pitchFamily="2" charset="0"/>
              </a:rPr>
              <a:t> </a:t>
            </a:r>
          </a:p>
        </p:txBody>
      </p:sp>
    </p:spTree>
    <p:extLst>
      <p:ext uri="{BB962C8B-B14F-4D97-AF65-F5344CB8AC3E}">
        <p14:creationId xmlns:p14="http://schemas.microsoft.com/office/powerpoint/2010/main" val="2986157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DF05A0-0FFF-7301-3E8E-704609821CE0}"/>
            </a:ext>
          </a:extLst>
        </p:cNvPr>
        <p:cNvGrpSpPr/>
        <p:nvPr/>
      </p:nvGrpSpPr>
      <p:grpSpPr>
        <a:xfrm>
          <a:off x="0" y="0"/>
          <a:ext cx="0" cy="0"/>
          <a:chOff x="0" y="0"/>
          <a:chExt cx="0" cy="0"/>
        </a:xfrm>
      </p:grpSpPr>
      <p:pic>
        <p:nvPicPr>
          <p:cNvPr id="2" name="Afbeelding 1" descr="Afbeelding met tekst, Lettertype, groen, schermopname&#10;&#10;Automatisch gegenereerde beschrijving">
            <a:extLst>
              <a:ext uri="{FF2B5EF4-FFF2-40B4-BE49-F238E27FC236}">
                <a16:creationId xmlns:a16="http://schemas.microsoft.com/office/drawing/2014/main" id="{CE45F8E8-9B2E-3962-6456-F9D56C744F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2566" y="393654"/>
            <a:ext cx="2207956" cy="2230486"/>
          </a:xfrm>
          <a:prstGeom prst="rect">
            <a:avLst/>
          </a:prstGeom>
        </p:spPr>
      </p:pic>
      <p:pic>
        <p:nvPicPr>
          <p:cNvPr id="4" name="Picture 3" descr="A graph of a bar chart&#10;&#10;Description automatically generated with medium confidence">
            <a:extLst>
              <a:ext uri="{FF2B5EF4-FFF2-40B4-BE49-F238E27FC236}">
                <a16:creationId xmlns:a16="http://schemas.microsoft.com/office/drawing/2014/main" id="{EDE7629E-2135-C66B-5E63-173C21ED07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42" y="0"/>
            <a:ext cx="9144000" cy="6858000"/>
          </a:xfrm>
          <a:prstGeom prst="rect">
            <a:avLst/>
          </a:prstGeom>
        </p:spPr>
      </p:pic>
      <p:sp>
        <p:nvSpPr>
          <p:cNvPr id="3" name="TextBox 2">
            <a:extLst>
              <a:ext uri="{FF2B5EF4-FFF2-40B4-BE49-F238E27FC236}">
                <a16:creationId xmlns:a16="http://schemas.microsoft.com/office/drawing/2014/main" id="{F4B2C451-CBED-1ECD-2F4F-BA2F5271335D}"/>
              </a:ext>
            </a:extLst>
          </p:cNvPr>
          <p:cNvSpPr txBox="1"/>
          <p:nvPr/>
        </p:nvSpPr>
        <p:spPr>
          <a:xfrm>
            <a:off x="1561577" y="240030"/>
            <a:ext cx="7674665" cy="584775"/>
          </a:xfrm>
          <a:prstGeom prst="rect">
            <a:avLst/>
          </a:prstGeom>
          <a:solidFill>
            <a:schemeClr val="bg1"/>
          </a:solidFill>
        </p:spPr>
        <p:txBody>
          <a:bodyPr wrap="none" rtlCol="0">
            <a:spAutoFit/>
          </a:bodyPr>
          <a:lstStyle/>
          <a:p>
            <a:r>
              <a:rPr lang="nl-BE" sz="3200"/>
              <a:t>Statuut chronische aandoeningen - Deinze</a:t>
            </a:r>
          </a:p>
        </p:txBody>
      </p:sp>
    </p:spTree>
    <p:extLst>
      <p:ext uri="{BB962C8B-B14F-4D97-AF65-F5344CB8AC3E}">
        <p14:creationId xmlns:p14="http://schemas.microsoft.com/office/powerpoint/2010/main" val="3043301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9FD7B6F-9890-FE73-3EDD-BDDC8FCB2331}"/>
            </a:ext>
          </a:extLst>
        </p:cNvPr>
        <p:cNvGrpSpPr/>
        <p:nvPr/>
      </p:nvGrpSpPr>
      <p:grpSpPr>
        <a:xfrm>
          <a:off x="0" y="0"/>
          <a:ext cx="0" cy="0"/>
          <a:chOff x="0" y="0"/>
          <a:chExt cx="0" cy="0"/>
        </a:xfrm>
      </p:grpSpPr>
      <p:pic>
        <p:nvPicPr>
          <p:cNvPr id="2" name="Afbeelding 1" descr="Afbeelding met tekst, Lettertype, groen, schermopname&#10;&#10;Automatisch gegenereerde beschrijving">
            <a:extLst>
              <a:ext uri="{FF2B5EF4-FFF2-40B4-BE49-F238E27FC236}">
                <a16:creationId xmlns:a16="http://schemas.microsoft.com/office/drawing/2014/main" id="{4F103DE2-5368-D80C-5DA0-14D6666FCF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2566" y="393654"/>
            <a:ext cx="2207956" cy="2230486"/>
          </a:xfrm>
          <a:prstGeom prst="rect">
            <a:avLst/>
          </a:prstGeom>
        </p:spPr>
      </p:pic>
      <p:pic>
        <p:nvPicPr>
          <p:cNvPr id="4" name="Picture 3" descr="A graph of a graph&#10;&#10;Description automatically generated">
            <a:extLst>
              <a:ext uri="{FF2B5EF4-FFF2-40B4-BE49-F238E27FC236}">
                <a16:creationId xmlns:a16="http://schemas.microsoft.com/office/drawing/2014/main" id="{1985690E-E71F-ED76-FB08-D1FE90D71B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3031" y="0"/>
            <a:ext cx="9144000" cy="6858000"/>
          </a:xfrm>
          <a:prstGeom prst="rect">
            <a:avLst/>
          </a:prstGeom>
        </p:spPr>
      </p:pic>
      <p:sp>
        <p:nvSpPr>
          <p:cNvPr id="3" name="TextBox 2">
            <a:extLst>
              <a:ext uri="{FF2B5EF4-FFF2-40B4-BE49-F238E27FC236}">
                <a16:creationId xmlns:a16="http://schemas.microsoft.com/office/drawing/2014/main" id="{B2921764-29C6-5D6F-EABB-0464725696B6}"/>
              </a:ext>
            </a:extLst>
          </p:cNvPr>
          <p:cNvSpPr txBox="1"/>
          <p:nvPr/>
        </p:nvSpPr>
        <p:spPr>
          <a:xfrm>
            <a:off x="2016506" y="393654"/>
            <a:ext cx="5372048" cy="461665"/>
          </a:xfrm>
          <a:prstGeom prst="rect">
            <a:avLst/>
          </a:prstGeom>
          <a:solidFill>
            <a:schemeClr val="bg1"/>
          </a:solidFill>
        </p:spPr>
        <p:txBody>
          <a:bodyPr wrap="none" rtlCol="0">
            <a:spAutoFit/>
          </a:bodyPr>
          <a:lstStyle/>
          <a:p>
            <a:r>
              <a:rPr lang="nl-BE" sz="2400"/>
              <a:t>Subjectieve gezondheid Slecht - Deinze</a:t>
            </a:r>
          </a:p>
        </p:txBody>
      </p:sp>
    </p:spTree>
    <p:extLst>
      <p:ext uri="{BB962C8B-B14F-4D97-AF65-F5344CB8AC3E}">
        <p14:creationId xmlns:p14="http://schemas.microsoft.com/office/powerpoint/2010/main" val="3642360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9FD7B6F-9890-FE73-3EDD-BDDC8FCB2331}"/>
            </a:ext>
          </a:extLst>
        </p:cNvPr>
        <p:cNvGrpSpPr/>
        <p:nvPr/>
      </p:nvGrpSpPr>
      <p:grpSpPr>
        <a:xfrm>
          <a:off x="0" y="0"/>
          <a:ext cx="0" cy="0"/>
          <a:chOff x="0" y="0"/>
          <a:chExt cx="0" cy="0"/>
        </a:xfrm>
      </p:grpSpPr>
      <p:pic>
        <p:nvPicPr>
          <p:cNvPr id="2" name="Afbeelding 1" descr="Afbeelding met tekst, Lettertype, groen, schermopname&#10;&#10;Automatisch gegenereerde beschrijving">
            <a:extLst>
              <a:ext uri="{FF2B5EF4-FFF2-40B4-BE49-F238E27FC236}">
                <a16:creationId xmlns:a16="http://schemas.microsoft.com/office/drawing/2014/main" id="{4F103DE2-5368-D80C-5DA0-14D6666FCF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2566" y="393654"/>
            <a:ext cx="2207956" cy="2230486"/>
          </a:xfrm>
          <a:prstGeom prst="rect">
            <a:avLst/>
          </a:prstGeom>
        </p:spPr>
      </p:pic>
      <p:pic>
        <p:nvPicPr>
          <p:cNvPr id="5" name="Picture 4" descr="A graph of a bar chart&#10;&#10;Description automatically generated with medium confidence">
            <a:extLst>
              <a:ext uri="{FF2B5EF4-FFF2-40B4-BE49-F238E27FC236}">
                <a16:creationId xmlns:a16="http://schemas.microsoft.com/office/drawing/2014/main" id="{1D04F67F-4B0D-C2B2-3DDA-41F5F394A9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193" y="0"/>
            <a:ext cx="9144000" cy="6858000"/>
          </a:xfrm>
          <a:prstGeom prst="rect">
            <a:avLst/>
          </a:prstGeom>
        </p:spPr>
      </p:pic>
      <p:sp>
        <p:nvSpPr>
          <p:cNvPr id="3" name="TextBox 2">
            <a:extLst>
              <a:ext uri="{FF2B5EF4-FFF2-40B4-BE49-F238E27FC236}">
                <a16:creationId xmlns:a16="http://schemas.microsoft.com/office/drawing/2014/main" id="{1FF7F011-F472-5D55-D265-570C92B0AD1B}"/>
              </a:ext>
            </a:extLst>
          </p:cNvPr>
          <p:cNvSpPr txBox="1"/>
          <p:nvPr/>
        </p:nvSpPr>
        <p:spPr>
          <a:xfrm>
            <a:off x="1396842" y="359364"/>
            <a:ext cx="6549422" cy="461665"/>
          </a:xfrm>
          <a:prstGeom prst="rect">
            <a:avLst/>
          </a:prstGeom>
          <a:solidFill>
            <a:schemeClr val="bg1"/>
          </a:solidFill>
        </p:spPr>
        <p:txBody>
          <a:bodyPr wrap="none" rtlCol="0">
            <a:spAutoFit/>
          </a:bodyPr>
          <a:lstStyle/>
          <a:p>
            <a:r>
              <a:rPr lang="nl-BE" sz="2400"/>
              <a:t>Verkeersslachtoffers per 1000 inwoners - Deinze</a:t>
            </a:r>
          </a:p>
        </p:txBody>
      </p:sp>
    </p:spTree>
    <p:extLst>
      <p:ext uri="{BB962C8B-B14F-4D97-AF65-F5344CB8AC3E}">
        <p14:creationId xmlns:p14="http://schemas.microsoft.com/office/powerpoint/2010/main" val="3251898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9FD7B6F-9890-FE73-3EDD-BDDC8FCB2331}"/>
            </a:ext>
          </a:extLst>
        </p:cNvPr>
        <p:cNvGrpSpPr/>
        <p:nvPr/>
      </p:nvGrpSpPr>
      <p:grpSpPr>
        <a:xfrm>
          <a:off x="0" y="0"/>
          <a:ext cx="0" cy="0"/>
          <a:chOff x="0" y="0"/>
          <a:chExt cx="0" cy="0"/>
        </a:xfrm>
      </p:grpSpPr>
      <p:pic>
        <p:nvPicPr>
          <p:cNvPr id="2" name="Afbeelding 1" descr="Afbeelding met tekst, Lettertype, groen, schermopname&#10;&#10;Automatisch gegenereerde beschrijving">
            <a:extLst>
              <a:ext uri="{FF2B5EF4-FFF2-40B4-BE49-F238E27FC236}">
                <a16:creationId xmlns:a16="http://schemas.microsoft.com/office/drawing/2014/main" id="{4F103DE2-5368-D80C-5DA0-14D6666FCF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2566" y="393654"/>
            <a:ext cx="2207956" cy="2230486"/>
          </a:xfrm>
          <a:prstGeom prst="rect">
            <a:avLst/>
          </a:prstGeom>
        </p:spPr>
      </p:pic>
      <p:pic>
        <p:nvPicPr>
          <p:cNvPr id="4" name="Picture 3" descr="A graph with green and grey squares&#10;&#10;Description automatically generated">
            <a:extLst>
              <a:ext uri="{FF2B5EF4-FFF2-40B4-BE49-F238E27FC236}">
                <a16:creationId xmlns:a16="http://schemas.microsoft.com/office/drawing/2014/main" id="{E0486F59-5885-3D20-4215-34DA97D58B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586" y="0"/>
            <a:ext cx="9144000" cy="6858000"/>
          </a:xfrm>
          <a:prstGeom prst="rect">
            <a:avLst/>
          </a:prstGeom>
        </p:spPr>
      </p:pic>
      <p:sp>
        <p:nvSpPr>
          <p:cNvPr id="3" name="TextBox 2">
            <a:extLst>
              <a:ext uri="{FF2B5EF4-FFF2-40B4-BE49-F238E27FC236}">
                <a16:creationId xmlns:a16="http://schemas.microsoft.com/office/drawing/2014/main" id="{45206127-DB86-6D21-5814-C32C2C7FA564}"/>
              </a:ext>
            </a:extLst>
          </p:cNvPr>
          <p:cNvSpPr txBox="1"/>
          <p:nvPr/>
        </p:nvSpPr>
        <p:spPr>
          <a:xfrm>
            <a:off x="1983827" y="393654"/>
            <a:ext cx="4368375" cy="461665"/>
          </a:xfrm>
          <a:prstGeom prst="rect">
            <a:avLst/>
          </a:prstGeom>
          <a:solidFill>
            <a:schemeClr val="bg1"/>
          </a:solidFill>
        </p:spPr>
        <p:txBody>
          <a:bodyPr wrap="none" rtlCol="0">
            <a:spAutoFit/>
          </a:bodyPr>
          <a:lstStyle/>
          <a:p>
            <a:r>
              <a:rPr lang="nl-BE" sz="2400"/>
              <a:t>Veilig naar school Eens - Deinze</a:t>
            </a:r>
          </a:p>
        </p:txBody>
      </p:sp>
    </p:spTree>
    <p:extLst>
      <p:ext uri="{BB962C8B-B14F-4D97-AF65-F5344CB8AC3E}">
        <p14:creationId xmlns:p14="http://schemas.microsoft.com/office/powerpoint/2010/main" val="2304227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BFC3D0-005E-9715-17A9-A153FB6278D5}"/>
            </a:ext>
          </a:extLst>
        </p:cNvPr>
        <p:cNvGrpSpPr/>
        <p:nvPr/>
      </p:nvGrpSpPr>
      <p:grpSpPr>
        <a:xfrm>
          <a:off x="0" y="0"/>
          <a:ext cx="0" cy="0"/>
          <a:chOff x="0" y="0"/>
          <a:chExt cx="0" cy="0"/>
        </a:xfrm>
      </p:grpSpPr>
      <p:pic>
        <p:nvPicPr>
          <p:cNvPr id="2" name="Afbeelding 1" descr="Afbeelding met tekst, Lettertype, groen, schermopname&#10;&#10;Automatisch gegenereerde beschrijving">
            <a:extLst>
              <a:ext uri="{FF2B5EF4-FFF2-40B4-BE49-F238E27FC236}">
                <a16:creationId xmlns:a16="http://schemas.microsoft.com/office/drawing/2014/main" id="{D2C9763B-0AAA-CF61-05A1-792BD598EC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2566" y="393654"/>
            <a:ext cx="2207956" cy="2230486"/>
          </a:xfrm>
          <a:prstGeom prst="rect">
            <a:avLst/>
          </a:prstGeom>
        </p:spPr>
      </p:pic>
      <p:pic>
        <p:nvPicPr>
          <p:cNvPr id="5" name="Picture 4" descr="A graph with green and grey bars&#10;&#10;Description automatically generated">
            <a:extLst>
              <a:ext uri="{FF2B5EF4-FFF2-40B4-BE49-F238E27FC236}">
                <a16:creationId xmlns:a16="http://schemas.microsoft.com/office/drawing/2014/main" id="{F16D75E6-56EA-CE8B-CD85-41D898B90B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274" y="0"/>
            <a:ext cx="9144000" cy="6858000"/>
          </a:xfrm>
          <a:prstGeom prst="rect">
            <a:avLst/>
          </a:prstGeom>
        </p:spPr>
      </p:pic>
      <p:sp>
        <p:nvSpPr>
          <p:cNvPr id="3" name="TextBox 2">
            <a:extLst>
              <a:ext uri="{FF2B5EF4-FFF2-40B4-BE49-F238E27FC236}">
                <a16:creationId xmlns:a16="http://schemas.microsoft.com/office/drawing/2014/main" id="{F06F4400-530A-7299-7310-100A2AAE54F5}"/>
              </a:ext>
            </a:extLst>
          </p:cNvPr>
          <p:cNvSpPr txBox="1"/>
          <p:nvPr/>
        </p:nvSpPr>
        <p:spPr>
          <a:xfrm>
            <a:off x="1773469" y="393654"/>
            <a:ext cx="5576014" cy="461665"/>
          </a:xfrm>
          <a:prstGeom prst="rect">
            <a:avLst/>
          </a:prstGeom>
          <a:solidFill>
            <a:schemeClr val="bg1"/>
          </a:solidFill>
        </p:spPr>
        <p:txBody>
          <a:bodyPr wrap="none" rtlCol="0">
            <a:spAutoFit/>
          </a:bodyPr>
          <a:lstStyle/>
          <a:p>
            <a:r>
              <a:rPr lang="nl-BE" sz="2400"/>
              <a:t>Tevreden over gezondheidsvoorzieningen</a:t>
            </a:r>
          </a:p>
        </p:txBody>
      </p:sp>
    </p:spTree>
    <p:extLst>
      <p:ext uri="{BB962C8B-B14F-4D97-AF65-F5344CB8AC3E}">
        <p14:creationId xmlns:p14="http://schemas.microsoft.com/office/powerpoint/2010/main" val="3049193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BFC3D0-005E-9715-17A9-A153FB6278D5}"/>
            </a:ext>
          </a:extLst>
        </p:cNvPr>
        <p:cNvGrpSpPr/>
        <p:nvPr/>
      </p:nvGrpSpPr>
      <p:grpSpPr>
        <a:xfrm>
          <a:off x="0" y="0"/>
          <a:ext cx="0" cy="0"/>
          <a:chOff x="0" y="0"/>
          <a:chExt cx="0" cy="0"/>
        </a:xfrm>
      </p:grpSpPr>
      <p:pic>
        <p:nvPicPr>
          <p:cNvPr id="2" name="Afbeelding 1" descr="Afbeelding met tekst, Lettertype, groen, schermopname&#10;&#10;Automatisch gegenereerde beschrijving">
            <a:extLst>
              <a:ext uri="{FF2B5EF4-FFF2-40B4-BE49-F238E27FC236}">
                <a16:creationId xmlns:a16="http://schemas.microsoft.com/office/drawing/2014/main" id="{D2C9763B-0AAA-CF61-05A1-792BD598EC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2566" y="393654"/>
            <a:ext cx="2207956" cy="2230486"/>
          </a:xfrm>
          <a:prstGeom prst="rect">
            <a:avLst/>
          </a:prstGeom>
        </p:spPr>
      </p:pic>
      <p:pic>
        <p:nvPicPr>
          <p:cNvPr id="4" name="Picture 3" descr="A graph with green and grey bars&#10;&#10;Description automatically generated">
            <a:extLst>
              <a:ext uri="{FF2B5EF4-FFF2-40B4-BE49-F238E27FC236}">
                <a16:creationId xmlns:a16="http://schemas.microsoft.com/office/drawing/2014/main" id="{E9D96BB5-6AD5-10FD-A19D-8A1894BEA1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746" y="0"/>
            <a:ext cx="9144000" cy="6858000"/>
          </a:xfrm>
          <a:prstGeom prst="rect">
            <a:avLst/>
          </a:prstGeom>
        </p:spPr>
      </p:pic>
      <p:sp>
        <p:nvSpPr>
          <p:cNvPr id="3" name="TextBox 2">
            <a:extLst>
              <a:ext uri="{FF2B5EF4-FFF2-40B4-BE49-F238E27FC236}">
                <a16:creationId xmlns:a16="http://schemas.microsoft.com/office/drawing/2014/main" id="{5096BABB-AC32-29C1-8D42-5D36CC5417E1}"/>
              </a:ext>
            </a:extLst>
          </p:cNvPr>
          <p:cNvSpPr txBox="1"/>
          <p:nvPr/>
        </p:nvSpPr>
        <p:spPr>
          <a:xfrm>
            <a:off x="2488960" y="822960"/>
            <a:ext cx="4936223" cy="461665"/>
          </a:xfrm>
          <a:prstGeom prst="rect">
            <a:avLst/>
          </a:prstGeom>
          <a:solidFill>
            <a:schemeClr val="bg1"/>
          </a:solidFill>
        </p:spPr>
        <p:txBody>
          <a:bodyPr wrap="none" rtlCol="0">
            <a:spAutoFit/>
          </a:bodyPr>
          <a:lstStyle/>
          <a:p>
            <a:r>
              <a:rPr lang="nl-BE" sz="2400"/>
              <a:t>Voldoende huisartsen Eens - Deinze</a:t>
            </a:r>
          </a:p>
        </p:txBody>
      </p:sp>
    </p:spTree>
    <p:extLst>
      <p:ext uri="{BB962C8B-B14F-4D97-AF65-F5344CB8AC3E}">
        <p14:creationId xmlns:p14="http://schemas.microsoft.com/office/powerpoint/2010/main" val="2622254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BFC3D0-005E-9715-17A9-A153FB6278D5}"/>
            </a:ext>
          </a:extLst>
        </p:cNvPr>
        <p:cNvGrpSpPr/>
        <p:nvPr/>
      </p:nvGrpSpPr>
      <p:grpSpPr>
        <a:xfrm>
          <a:off x="0" y="0"/>
          <a:ext cx="0" cy="0"/>
          <a:chOff x="0" y="0"/>
          <a:chExt cx="0" cy="0"/>
        </a:xfrm>
      </p:grpSpPr>
      <p:pic>
        <p:nvPicPr>
          <p:cNvPr id="2" name="Afbeelding 1" descr="Afbeelding met tekst, Lettertype, groen, schermopname&#10;&#10;Automatisch gegenereerde beschrijving">
            <a:extLst>
              <a:ext uri="{FF2B5EF4-FFF2-40B4-BE49-F238E27FC236}">
                <a16:creationId xmlns:a16="http://schemas.microsoft.com/office/drawing/2014/main" id="{D2C9763B-0AAA-CF61-05A1-792BD598EC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2566" y="393654"/>
            <a:ext cx="2207956" cy="2230486"/>
          </a:xfrm>
          <a:prstGeom prst="rect">
            <a:avLst/>
          </a:prstGeom>
        </p:spPr>
      </p:pic>
      <p:pic>
        <p:nvPicPr>
          <p:cNvPr id="7" name="Picture 6" descr="A graph with green and grey bars&#10;&#10;Description automatically generated">
            <a:extLst>
              <a:ext uri="{FF2B5EF4-FFF2-40B4-BE49-F238E27FC236}">
                <a16:creationId xmlns:a16="http://schemas.microsoft.com/office/drawing/2014/main" id="{EF9C7308-48D3-C0EE-EB86-985F20F6A5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04" y="0"/>
            <a:ext cx="9144000" cy="6858000"/>
          </a:xfrm>
          <a:prstGeom prst="rect">
            <a:avLst/>
          </a:prstGeom>
        </p:spPr>
      </p:pic>
      <p:sp>
        <p:nvSpPr>
          <p:cNvPr id="3" name="TextBox 2">
            <a:extLst>
              <a:ext uri="{FF2B5EF4-FFF2-40B4-BE49-F238E27FC236}">
                <a16:creationId xmlns:a16="http://schemas.microsoft.com/office/drawing/2014/main" id="{8000F46C-282A-19FD-CC8B-DAAE2DE666E4}"/>
              </a:ext>
            </a:extLst>
          </p:cNvPr>
          <p:cNvSpPr txBox="1"/>
          <p:nvPr/>
        </p:nvSpPr>
        <p:spPr>
          <a:xfrm>
            <a:off x="1640558" y="582930"/>
            <a:ext cx="7198702" cy="461665"/>
          </a:xfrm>
          <a:prstGeom prst="rect">
            <a:avLst/>
          </a:prstGeom>
          <a:solidFill>
            <a:schemeClr val="bg1"/>
          </a:solidFill>
        </p:spPr>
        <p:txBody>
          <a:bodyPr wrap="none" rtlCol="0">
            <a:spAutoFit/>
          </a:bodyPr>
          <a:lstStyle/>
          <a:p>
            <a:r>
              <a:rPr lang="nl-BE" sz="2400"/>
              <a:t>Voldoende activiteiten voor ouderen Oneens - Deinze</a:t>
            </a:r>
          </a:p>
        </p:txBody>
      </p:sp>
    </p:spTree>
    <p:extLst>
      <p:ext uri="{BB962C8B-B14F-4D97-AF65-F5344CB8AC3E}">
        <p14:creationId xmlns:p14="http://schemas.microsoft.com/office/powerpoint/2010/main" val="454555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0358D4-795D-4574-3137-158C12E55526}"/>
            </a:ext>
          </a:extLst>
        </p:cNvPr>
        <p:cNvGrpSpPr/>
        <p:nvPr/>
      </p:nvGrpSpPr>
      <p:grpSpPr>
        <a:xfrm>
          <a:off x="0" y="0"/>
          <a:ext cx="0" cy="0"/>
          <a:chOff x="0" y="0"/>
          <a:chExt cx="0" cy="0"/>
        </a:xfrm>
      </p:grpSpPr>
      <p:pic>
        <p:nvPicPr>
          <p:cNvPr id="2" name="Afbeelding 1" descr="Afbeelding met tekst, Lettertype, groen, schermopname&#10;&#10;Automatisch gegenereerde beschrijving">
            <a:extLst>
              <a:ext uri="{FF2B5EF4-FFF2-40B4-BE49-F238E27FC236}">
                <a16:creationId xmlns:a16="http://schemas.microsoft.com/office/drawing/2014/main" id="{8FBA7DBF-AB89-4D0B-0877-E0870DA54D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2566" y="393654"/>
            <a:ext cx="2207956" cy="2230486"/>
          </a:xfrm>
          <a:prstGeom prst="rect">
            <a:avLst/>
          </a:prstGeom>
        </p:spPr>
      </p:pic>
      <p:pic>
        <p:nvPicPr>
          <p:cNvPr id="5" name="Picture 4" descr="A graph of green and grey bars&#10;&#10;Description automatically generated">
            <a:extLst>
              <a:ext uri="{FF2B5EF4-FFF2-40B4-BE49-F238E27FC236}">
                <a16:creationId xmlns:a16="http://schemas.microsoft.com/office/drawing/2014/main" id="{A8A251E7-5C00-C5CB-E9D6-2883A2BDF5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306" y="0"/>
            <a:ext cx="9144000" cy="6858000"/>
          </a:xfrm>
          <a:prstGeom prst="rect">
            <a:avLst/>
          </a:prstGeom>
        </p:spPr>
      </p:pic>
      <p:sp>
        <p:nvSpPr>
          <p:cNvPr id="3" name="TextBox 2">
            <a:extLst>
              <a:ext uri="{FF2B5EF4-FFF2-40B4-BE49-F238E27FC236}">
                <a16:creationId xmlns:a16="http://schemas.microsoft.com/office/drawing/2014/main" id="{43862ABC-B200-171E-C21D-24DBEC7B63B0}"/>
              </a:ext>
            </a:extLst>
          </p:cNvPr>
          <p:cNvSpPr txBox="1"/>
          <p:nvPr/>
        </p:nvSpPr>
        <p:spPr>
          <a:xfrm>
            <a:off x="1671201" y="393654"/>
            <a:ext cx="5702202" cy="461665"/>
          </a:xfrm>
          <a:prstGeom prst="rect">
            <a:avLst/>
          </a:prstGeom>
          <a:solidFill>
            <a:schemeClr val="bg1"/>
          </a:solidFill>
        </p:spPr>
        <p:txBody>
          <a:bodyPr wrap="none" rtlCol="0">
            <a:spAutoFit/>
          </a:bodyPr>
          <a:lstStyle/>
          <a:p>
            <a:r>
              <a:rPr lang="nl-BE" sz="2400"/>
              <a:t>Kankerscreening - baarmoederhalskanker</a:t>
            </a:r>
          </a:p>
        </p:txBody>
      </p:sp>
    </p:spTree>
    <p:extLst>
      <p:ext uri="{BB962C8B-B14F-4D97-AF65-F5344CB8AC3E}">
        <p14:creationId xmlns:p14="http://schemas.microsoft.com/office/powerpoint/2010/main" val="406975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0358D4-795D-4574-3137-158C12E55526}"/>
            </a:ext>
          </a:extLst>
        </p:cNvPr>
        <p:cNvGrpSpPr/>
        <p:nvPr/>
      </p:nvGrpSpPr>
      <p:grpSpPr>
        <a:xfrm>
          <a:off x="0" y="0"/>
          <a:ext cx="0" cy="0"/>
          <a:chOff x="0" y="0"/>
          <a:chExt cx="0" cy="0"/>
        </a:xfrm>
      </p:grpSpPr>
      <p:pic>
        <p:nvPicPr>
          <p:cNvPr id="2" name="Afbeelding 1" descr="Afbeelding met tekst, Lettertype, groen, schermopname&#10;&#10;Automatisch gegenereerde beschrijving">
            <a:extLst>
              <a:ext uri="{FF2B5EF4-FFF2-40B4-BE49-F238E27FC236}">
                <a16:creationId xmlns:a16="http://schemas.microsoft.com/office/drawing/2014/main" id="{8FBA7DBF-AB89-4D0B-0877-E0870DA54D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2566" y="393654"/>
            <a:ext cx="2207956" cy="2230486"/>
          </a:xfrm>
          <a:prstGeom prst="rect">
            <a:avLst/>
          </a:prstGeom>
        </p:spPr>
      </p:pic>
      <p:pic>
        <p:nvPicPr>
          <p:cNvPr id="4" name="Picture 3" descr="A map of a city&#10;&#10;Description automatically generated">
            <a:extLst>
              <a:ext uri="{FF2B5EF4-FFF2-40B4-BE49-F238E27FC236}">
                <a16:creationId xmlns:a16="http://schemas.microsoft.com/office/drawing/2014/main" id="{28D4AA85-18CB-94E7-49A4-7F3510DE7C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9" y="0"/>
            <a:ext cx="9144000" cy="6858000"/>
          </a:xfrm>
          <a:prstGeom prst="rect">
            <a:avLst/>
          </a:prstGeom>
        </p:spPr>
      </p:pic>
      <p:sp>
        <p:nvSpPr>
          <p:cNvPr id="3" name="TextBox 2">
            <a:extLst>
              <a:ext uri="{FF2B5EF4-FFF2-40B4-BE49-F238E27FC236}">
                <a16:creationId xmlns:a16="http://schemas.microsoft.com/office/drawing/2014/main" id="{33361192-0ACD-E1AB-82BD-6B1ACC103EAE}"/>
              </a:ext>
            </a:extLst>
          </p:cNvPr>
          <p:cNvSpPr txBox="1"/>
          <p:nvPr/>
        </p:nvSpPr>
        <p:spPr>
          <a:xfrm>
            <a:off x="569457" y="393654"/>
            <a:ext cx="7832785" cy="461665"/>
          </a:xfrm>
          <a:prstGeom prst="rect">
            <a:avLst/>
          </a:prstGeom>
          <a:solidFill>
            <a:schemeClr val="bg1"/>
          </a:solidFill>
        </p:spPr>
        <p:txBody>
          <a:bodyPr wrap="none" rtlCol="0">
            <a:spAutoFit/>
          </a:bodyPr>
          <a:lstStyle/>
          <a:p>
            <a:r>
              <a:rPr lang="nl-BE" sz="2400"/>
              <a:t>Preventieve mondzorg – 2022 – Deinze                                          </a:t>
            </a:r>
          </a:p>
        </p:txBody>
      </p:sp>
    </p:spTree>
    <p:extLst>
      <p:ext uri="{BB962C8B-B14F-4D97-AF65-F5344CB8AC3E}">
        <p14:creationId xmlns:p14="http://schemas.microsoft.com/office/powerpoint/2010/main" val="182692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3E72FA3-BD00-444A-AD9B-E6C3D069C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a:extLst>
              <a:ext uri="{FF2B5EF4-FFF2-40B4-BE49-F238E27FC236}">
                <a16:creationId xmlns:a16="http://schemas.microsoft.com/office/drawing/2014/main" id="{7C4ABF45-5B2C-5E58-4CBA-696F7876797D}"/>
              </a:ext>
            </a:extLst>
          </p:cNvPr>
          <p:cNvSpPr txBox="1"/>
          <p:nvPr/>
        </p:nvSpPr>
        <p:spPr>
          <a:xfrm>
            <a:off x="838200" y="552355"/>
            <a:ext cx="10515600" cy="334625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a:solidFill>
                  <a:schemeClr val="tx1"/>
                </a:solidFill>
                <a:latin typeface="Poppins SemiBold" panose="00000700000000000000" pitchFamily="2" charset="0"/>
                <a:ea typeface="+mj-ea"/>
                <a:cs typeface="Poppins SemiBold" panose="00000700000000000000" pitchFamily="2" charset="0"/>
              </a:rPr>
              <a:t>PEOPLE</a:t>
            </a:r>
          </a:p>
          <a:p>
            <a:pPr algn="ctr">
              <a:lnSpc>
                <a:spcPct val="90000"/>
              </a:lnSpc>
              <a:spcBef>
                <a:spcPct val="0"/>
              </a:spcBef>
              <a:spcAft>
                <a:spcPts val="600"/>
              </a:spcAft>
            </a:pPr>
            <a:endParaRPr lang="en-US" sz="4400" kern="1200">
              <a:solidFill>
                <a:schemeClr val="tx1"/>
              </a:solidFill>
              <a:latin typeface="+mj-lt"/>
              <a:ea typeface="+mj-ea"/>
              <a:cs typeface="+mj-cs"/>
            </a:endParaRPr>
          </a:p>
          <a:p>
            <a:pPr algn="ctr">
              <a:lnSpc>
                <a:spcPct val="90000"/>
              </a:lnSpc>
              <a:spcBef>
                <a:spcPct val="0"/>
              </a:spcBef>
              <a:spcAft>
                <a:spcPts val="600"/>
              </a:spcAft>
            </a:pPr>
            <a:r>
              <a:rPr lang="en-US" sz="3200" kern="1200" err="1">
                <a:solidFill>
                  <a:schemeClr val="tx1"/>
                </a:solidFill>
                <a:latin typeface="Calibri" panose="020F0502020204030204" pitchFamily="34" charset="0"/>
                <a:ea typeface="+mj-ea"/>
                <a:cs typeface="Calibri" panose="020F0502020204030204" pitchFamily="34" charset="0"/>
              </a:rPr>
              <a:t>Armoede</a:t>
            </a:r>
            <a:r>
              <a:rPr lang="en-US" sz="3200" kern="1200">
                <a:solidFill>
                  <a:schemeClr val="tx1"/>
                </a:solidFill>
                <a:latin typeface="Calibri" panose="020F0502020204030204" pitchFamily="34" charset="0"/>
                <a:ea typeface="+mj-ea"/>
                <a:cs typeface="Calibri" panose="020F0502020204030204" pitchFamily="34" charset="0"/>
              </a:rPr>
              <a:t> en </a:t>
            </a:r>
            <a:r>
              <a:rPr lang="en-US" sz="3200" kern="1200" err="1">
                <a:solidFill>
                  <a:schemeClr val="tx1"/>
                </a:solidFill>
                <a:latin typeface="Calibri" panose="020F0502020204030204" pitchFamily="34" charset="0"/>
                <a:ea typeface="+mj-ea"/>
                <a:cs typeface="Calibri" panose="020F0502020204030204" pitchFamily="34" charset="0"/>
              </a:rPr>
              <a:t>honger</a:t>
            </a:r>
            <a:r>
              <a:rPr lang="en-US" sz="3200" kern="1200">
                <a:solidFill>
                  <a:schemeClr val="tx1"/>
                </a:solidFill>
                <a:latin typeface="Calibri" panose="020F0502020204030204" pitchFamily="34" charset="0"/>
                <a:ea typeface="+mj-ea"/>
                <a:cs typeface="Calibri" panose="020F0502020204030204" pitchFamily="34" charset="0"/>
              </a:rPr>
              <a:t> in al </a:t>
            </a:r>
            <a:r>
              <a:rPr lang="en-US" sz="3200" kern="1200" err="1">
                <a:solidFill>
                  <a:schemeClr val="tx1"/>
                </a:solidFill>
                <a:latin typeface="Calibri" panose="020F0502020204030204" pitchFamily="34" charset="0"/>
                <a:ea typeface="+mj-ea"/>
                <a:cs typeface="Calibri" panose="020F0502020204030204" pitchFamily="34" charset="0"/>
              </a:rPr>
              <a:t>zijn</a:t>
            </a:r>
            <a:r>
              <a:rPr lang="en-US" sz="3200" kern="1200">
                <a:solidFill>
                  <a:schemeClr val="tx1"/>
                </a:solidFill>
                <a:latin typeface="Calibri" panose="020F0502020204030204" pitchFamily="34" charset="0"/>
                <a:ea typeface="+mj-ea"/>
                <a:cs typeface="Calibri" panose="020F0502020204030204" pitchFamily="34" charset="0"/>
              </a:rPr>
              <a:t> </a:t>
            </a:r>
            <a:r>
              <a:rPr lang="en-US" sz="3200" kern="1200" err="1">
                <a:solidFill>
                  <a:schemeClr val="tx1"/>
                </a:solidFill>
                <a:latin typeface="Calibri" panose="020F0502020204030204" pitchFamily="34" charset="0"/>
                <a:ea typeface="+mj-ea"/>
                <a:cs typeface="Calibri" panose="020F0502020204030204" pitchFamily="34" charset="0"/>
              </a:rPr>
              <a:t>vormen</a:t>
            </a:r>
            <a:r>
              <a:rPr lang="en-US" sz="3200" kern="1200">
                <a:solidFill>
                  <a:schemeClr val="tx1"/>
                </a:solidFill>
                <a:latin typeface="Calibri" panose="020F0502020204030204" pitchFamily="34" charset="0"/>
                <a:ea typeface="+mj-ea"/>
                <a:cs typeface="Calibri" panose="020F0502020204030204" pitchFamily="34" charset="0"/>
              </a:rPr>
              <a:t> </a:t>
            </a:r>
            <a:r>
              <a:rPr lang="en-US" sz="3200" kern="1200" err="1">
                <a:solidFill>
                  <a:schemeClr val="tx1"/>
                </a:solidFill>
                <a:latin typeface="Calibri" panose="020F0502020204030204" pitchFamily="34" charset="0"/>
                <a:ea typeface="+mj-ea"/>
                <a:cs typeface="Calibri" panose="020F0502020204030204" pitchFamily="34" charset="0"/>
              </a:rPr>
              <a:t>uitroeien</a:t>
            </a:r>
            <a:r>
              <a:rPr lang="en-US" sz="3200" kern="1200">
                <a:solidFill>
                  <a:schemeClr val="tx1"/>
                </a:solidFill>
                <a:latin typeface="Calibri" panose="020F0502020204030204" pitchFamily="34" charset="0"/>
                <a:ea typeface="+mj-ea"/>
                <a:cs typeface="Calibri" panose="020F0502020204030204" pitchFamily="34" charset="0"/>
              </a:rPr>
              <a:t> en </a:t>
            </a:r>
            <a:r>
              <a:rPr lang="en-US" sz="3200" kern="1200" err="1">
                <a:solidFill>
                  <a:schemeClr val="tx1"/>
                </a:solidFill>
                <a:latin typeface="Calibri" panose="020F0502020204030204" pitchFamily="34" charset="0"/>
                <a:ea typeface="+mj-ea"/>
                <a:cs typeface="Calibri" panose="020F0502020204030204" pitchFamily="34" charset="0"/>
              </a:rPr>
              <a:t>waardigheid</a:t>
            </a:r>
            <a:r>
              <a:rPr lang="en-US" sz="3200" kern="1200">
                <a:solidFill>
                  <a:schemeClr val="tx1"/>
                </a:solidFill>
                <a:latin typeface="Calibri" panose="020F0502020204030204" pitchFamily="34" charset="0"/>
                <a:ea typeface="+mj-ea"/>
                <a:cs typeface="Calibri" panose="020F0502020204030204" pitchFamily="34" charset="0"/>
              </a:rPr>
              <a:t> en </a:t>
            </a:r>
            <a:r>
              <a:rPr lang="en-US" sz="3200" kern="1200" err="1">
                <a:solidFill>
                  <a:schemeClr val="tx1"/>
                </a:solidFill>
                <a:latin typeface="Calibri" panose="020F0502020204030204" pitchFamily="34" charset="0"/>
                <a:ea typeface="+mj-ea"/>
                <a:cs typeface="Calibri" panose="020F0502020204030204" pitchFamily="34" charset="0"/>
              </a:rPr>
              <a:t>gelijkheid</a:t>
            </a:r>
            <a:r>
              <a:rPr lang="en-US" sz="3200" kern="1200">
                <a:solidFill>
                  <a:schemeClr val="tx1"/>
                </a:solidFill>
                <a:latin typeface="Calibri" panose="020F0502020204030204" pitchFamily="34" charset="0"/>
                <a:ea typeface="+mj-ea"/>
                <a:cs typeface="Calibri" panose="020F0502020204030204" pitchFamily="34" charset="0"/>
              </a:rPr>
              <a:t> </a:t>
            </a:r>
            <a:r>
              <a:rPr lang="en-US" sz="3200" kern="1200" err="1">
                <a:solidFill>
                  <a:schemeClr val="tx1"/>
                </a:solidFill>
                <a:latin typeface="Calibri" panose="020F0502020204030204" pitchFamily="34" charset="0"/>
                <a:ea typeface="+mj-ea"/>
                <a:cs typeface="Calibri" panose="020F0502020204030204" pitchFamily="34" charset="0"/>
              </a:rPr>
              <a:t>garanderen</a:t>
            </a:r>
            <a:endParaRPr lang="en-US" sz="3200" kern="1200">
              <a:solidFill>
                <a:schemeClr val="tx1"/>
              </a:solidFill>
              <a:latin typeface="Calibri" panose="020F0502020204030204" pitchFamily="34" charset="0"/>
              <a:ea typeface="+mj-ea"/>
              <a:cs typeface="Calibri" panose="020F0502020204030204" pitchFamily="34" charset="0"/>
            </a:endParaRPr>
          </a:p>
          <a:p>
            <a:pPr algn="ctr">
              <a:lnSpc>
                <a:spcPct val="90000"/>
              </a:lnSpc>
              <a:spcBef>
                <a:spcPct val="0"/>
              </a:spcBef>
              <a:spcAft>
                <a:spcPts val="600"/>
              </a:spcAft>
            </a:pPr>
            <a:endParaRPr lang="en-US" sz="4400" kern="1200">
              <a:solidFill>
                <a:schemeClr val="tx1"/>
              </a:solidFill>
              <a:latin typeface="+mj-lt"/>
              <a:ea typeface="+mj-ea"/>
              <a:cs typeface="+mj-cs"/>
            </a:endParaRPr>
          </a:p>
          <a:p>
            <a:pPr algn="ctr">
              <a:lnSpc>
                <a:spcPct val="90000"/>
              </a:lnSpc>
              <a:spcBef>
                <a:spcPct val="0"/>
              </a:spcBef>
              <a:spcAft>
                <a:spcPts val="600"/>
              </a:spcAft>
            </a:pPr>
            <a:endParaRPr lang="en-US" sz="4400" kern="1200">
              <a:solidFill>
                <a:schemeClr val="tx1"/>
              </a:solidFill>
              <a:latin typeface="+mj-lt"/>
              <a:ea typeface="+mj-ea"/>
              <a:cs typeface="+mj-cs"/>
            </a:endParaRPr>
          </a:p>
        </p:txBody>
      </p:sp>
      <p:pic>
        <p:nvPicPr>
          <p:cNvPr id="8" name="Afbeelding 7" descr="Afbeelding met tekst, Lettertype, ontwerp, logo&#10;&#10;Automatisch gegenereerde beschrijving">
            <a:extLst>
              <a:ext uri="{FF2B5EF4-FFF2-40B4-BE49-F238E27FC236}">
                <a16:creationId xmlns:a16="http://schemas.microsoft.com/office/drawing/2014/main" id="{EF2BE175-E963-0198-68CC-48BF565852D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45183" y="4056675"/>
            <a:ext cx="2173874" cy="2230486"/>
          </a:xfrm>
          <a:prstGeom prst="rect">
            <a:avLst/>
          </a:prstGeom>
        </p:spPr>
      </p:pic>
      <p:pic>
        <p:nvPicPr>
          <p:cNvPr id="6" name="Afbeelding 5" descr="Afbeelding met tekst, Lettertype, rood, Graphics&#10;&#10;Automatisch gegenereerde beschrijving">
            <a:extLst>
              <a:ext uri="{FF2B5EF4-FFF2-40B4-BE49-F238E27FC236}">
                <a16:creationId xmlns:a16="http://schemas.microsoft.com/office/drawing/2014/main" id="{A2E13840-3236-D431-D94E-58E90E31C47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8820" y="4056675"/>
            <a:ext cx="2196690" cy="2230486"/>
          </a:xfrm>
          <a:prstGeom prst="rect">
            <a:avLst/>
          </a:prstGeom>
        </p:spPr>
      </p:pic>
      <p:pic>
        <p:nvPicPr>
          <p:cNvPr id="10" name="Afbeelding 9" descr="Afbeelding met tekst, Lettertype, groen, schermopname&#10;&#10;Automatisch gegenereerde beschrijving">
            <a:extLst>
              <a:ext uri="{FF2B5EF4-FFF2-40B4-BE49-F238E27FC236}">
                <a16:creationId xmlns:a16="http://schemas.microsoft.com/office/drawing/2014/main" id="{36A565EC-9C5D-2536-C081-12155BC9453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99674" y="4060065"/>
            <a:ext cx="2207956" cy="2230486"/>
          </a:xfrm>
          <a:prstGeom prst="rect">
            <a:avLst/>
          </a:prstGeom>
        </p:spPr>
      </p:pic>
      <p:pic>
        <p:nvPicPr>
          <p:cNvPr id="12" name="Afbeelding 11" descr="Afbeelding met tekst, logo, rood, ontwerp&#10;&#10;Automatisch gegenereerde beschrijving">
            <a:extLst>
              <a:ext uri="{FF2B5EF4-FFF2-40B4-BE49-F238E27FC236}">
                <a16:creationId xmlns:a16="http://schemas.microsoft.com/office/drawing/2014/main" id="{A7E9E18D-F9DA-1971-2DB4-55E4202572A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62966" y="4063370"/>
            <a:ext cx="2251332" cy="2223876"/>
          </a:xfrm>
          <a:prstGeom prst="rect">
            <a:avLst/>
          </a:prstGeom>
        </p:spPr>
      </p:pic>
      <p:pic>
        <p:nvPicPr>
          <p:cNvPr id="14" name="Afbeelding 13">
            <a:extLst>
              <a:ext uri="{FF2B5EF4-FFF2-40B4-BE49-F238E27FC236}">
                <a16:creationId xmlns:a16="http://schemas.microsoft.com/office/drawing/2014/main" id="{4F096993-7A4A-0849-5C3D-C6486FC1F16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747946" y="4063454"/>
            <a:ext cx="2251332" cy="2223707"/>
          </a:xfrm>
          <a:prstGeom prst="rect">
            <a:avLst/>
          </a:prstGeom>
        </p:spPr>
      </p:pic>
    </p:spTree>
    <p:extLst>
      <p:ext uri="{BB962C8B-B14F-4D97-AF65-F5344CB8AC3E}">
        <p14:creationId xmlns:p14="http://schemas.microsoft.com/office/powerpoint/2010/main" val="1465325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1570B3-82ED-F3CC-736C-1B9FF6CBB975}"/>
            </a:ext>
          </a:extLst>
        </p:cNvPr>
        <p:cNvGrpSpPr/>
        <p:nvPr/>
      </p:nvGrpSpPr>
      <p:grpSpPr>
        <a:xfrm>
          <a:off x="0" y="0"/>
          <a:ext cx="0" cy="0"/>
          <a:chOff x="0" y="0"/>
          <a:chExt cx="0" cy="0"/>
        </a:xfrm>
      </p:grpSpPr>
      <p:pic>
        <p:nvPicPr>
          <p:cNvPr id="2" name="Afbeelding 1" descr="Afbeelding met tekst, Lettertype, groen, schermopname&#10;&#10;Automatisch gegenereerde beschrijving">
            <a:extLst>
              <a:ext uri="{FF2B5EF4-FFF2-40B4-BE49-F238E27FC236}">
                <a16:creationId xmlns:a16="http://schemas.microsoft.com/office/drawing/2014/main" id="{DF16810D-DB33-0BA5-186E-62B332C487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2566" y="393654"/>
            <a:ext cx="2207956" cy="2230486"/>
          </a:xfrm>
          <a:prstGeom prst="rect">
            <a:avLst/>
          </a:prstGeom>
        </p:spPr>
      </p:pic>
      <p:pic>
        <p:nvPicPr>
          <p:cNvPr id="4" name="Picture 3">
            <a:extLst>
              <a:ext uri="{FF2B5EF4-FFF2-40B4-BE49-F238E27FC236}">
                <a16:creationId xmlns:a16="http://schemas.microsoft.com/office/drawing/2014/main" id="{96AC5E7B-BE2B-4B7B-8698-8DCD57A7C5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93031" y="0"/>
            <a:ext cx="9144000" cy="6858000"/>
          </a:xfrm>
          <a:prstGeom prst="rect">
            <a:avLst/>
          </a:prstGeom>
        </p:spPr>
      </p:pic>
      <p:sp>
        <p:nvSpPr>
          <p:cNvPr id="3" name="TextBox 2">
            <a:extLst>
              <a:ext uri="{FF2B5EF4-FFF2-40B4-BE49-F238E27FC236}">
                <a16:creationId xmlns:a16="http://schemas.microsoft.com/office/drawing/2014/main" id="{FA16ECB2-DA56-8AC0-C3F0-A4B63A8ABFF4}"/>
              </a:ext>
            </a:extLst>
          </p:cNvPr>
          <p:cNvSpPr txBox="1"/>
          <p:nvPr/>
        </p:nvSpPr>
        <p:spPr>
          <a:xfrm>
            <a:off x="2654969" y="393654"/>
            <a:ext cx="4353115" cy="461665"/>
          </a:xfrm>
          <a:prstGeom prst="rect">
            <a:avLst/>
          </a:prstGeom>
          <a:solidFill>
            <a:schemeClr val="bg1"/>
          </a:solidFill>
        </p:spPr>
        <p:txBody>
          <a:bodyPr wrap="none" rtlCol="0">
            <a:spAutoFit/>
          </a:bodyPr>
          <a:lstStyle/>
          <a:p>
            <a:r>
              <a:rPr lang="nl-BE" sz="2400"/>
              <a:t>Sportparticipatie Nooit - Deinze</a:t>
            </a:r>
          </a:p>
        </p:txBody>
      </p:sp>
    </p:spTree>
    <p:extLst>
      <p:ext uri="{BB962C8B-B14F-4D97-AF65-F5344CB8AC3E}">
        <p14:creationId xmlns:p14="http://schemas.microsoft.com/office/powerpoint/2010/main" val="2251991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CF8DBD-1993-C90D-1C35-BE44952D81ED}"/>
            </a:ext>
          </a:extLst>
        </p:cNvPr>
        <p:cNvGrpSpPr/>
        <p:nvPr/>
      </p:nvGrpSpPr>
      <p:grpSpPr>
        <a:xfrm>
          <a:off x="0" y="0"/>
          <a:ext cx="0" cy="0"/>
          <a:chOff x="0" y="0"/>
          <a:chExt cx="0" cy="0"/>
        </a:xfrm>
      </p:grpSpPr>
      <p:pic>
        <p:nvPicPr>
          <p:cNvPr id="2" name="Afbeelding 1" descr="Afbeelding met tekst, Lettertype, groen, schermopname&#10;&#10;Automatisch gegenereerde beschrijving">
            <a:extLst>
              <a:ext uri="{FF2B5EF4-FFF2-40B4-BE49-F238E27FC236}">
                <a16:creationId xmlns:a16="http://schemas.microsoft.com/office/drawing/2014/main" id="{A72435E7-053A-71AC-C949-0D0F8709B7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2566" y="393654"/>
            <a:ext cx="2207956" cy="2230486"/>
          </a:xfrm>
          <a:prstGeom prst="rect">
            <a:avLst/>
          </a:prstGeom>
        </p:spPr>
      </p:pic>
      <p:pic>
        <p:nvPicPr>
          <p:cNvPr id="5" name="Picture 4" descr="A graph of green and grey squares&#10;&#10;Description automatically generated">
            <a:extLst>
              <a:ext uri="{FF2B5EF4-FFF2-40B4-BE49-F238E27FC236}">
                <a16:creationId xmlns:a16="http://schemas.microsoft.com/office/drawing/2014/main" id="{A158029B-DDC7-4FBA-F4B1-F38D66824D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1478" y="0"/>
            <a:ext cx="9144000" cy="6858000"/>
          </a:xfrm>
          <a:prstGeom prst="rect">
            <a:avLst/>
          </a:prstGeom>
        </p:spPr>
      </p:pic>
      <p:sp>
        <p:nvSpPr>
          <p:cNvPr id="3" name="TextBox 2">
            <a:extLst>
              <a:ext uri="{FF2B5EF4-FFF2-40B4-BE49-F238E27FC236}">
                <a16:creationId xmlns:a16="http://schemas.microsoft.com/office/drawing/2014/main" id="{41101A8E-029B-E7F8-900A-052FADD0FA6B}"/>
              </a:ext>
            </a:extLst>
          </p:cNvPr>
          <p:cNvSpPr txBox="1"/>
          <p:nvPr/>
        </p:nvSpPr>
        <p:spPr>
          <a:xfrm>
            <a:off x="2054886" y="560070"/>
            <a:ext cx="5637184" cy="461665"/>
          </a:xfrm>
          <a:prstGeom prst="rect">
            <a:avLst/>
          </a:prstGeom>
          <a:solidFill>
            <a:schemeClr val="bg1"/>
          </a:solidFill>
        </p:spPr>
        <p:txBody>
          <a:bodyPr wrap="none" rtlCol="0">
            <a:spAutoFit/>
          </a:bodyPr>
          <a:lstStyle/>
          <a:p>
            <a:r>
              <a:rPr lang="nl-BE" sz="2400"/>
              <a:t>Sporten in eigen gemeente Nooit - Deinze</a:t>
            </a:r>
          </a:p>
        </p:txBody>
      </p:sp>
    </p:spTree>
    <p:extLst>
      <p:ext uri="{BB962C8B-B14F-4D97-AF65-F5344CB8AC3E}">
        <p14:creationId xmlns:p14="http://schemas.microsoft.com/office/powerpoint/2010/main" val="3456618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124D3-5DF8-D19C-1BE4-A6DEE404680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A73AF1F-B17F-C3B1-99FF-F973815A1D4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88493" y="0"/>
            <a:ext cx="9144000" cy="6858000"/>
          </a:xfrm>
          <a:prstGeom prst="rect">
            <a:avLst/>
          </a:prstGeom>
        </p:spPr>
      </p:pic>
      <p:sp>
        <p:nvSpPr>
          <p:cNvPr id="2" name="TextBox 1">
            <a:extLst>
              <a:ext uri="{FF2B5EF4-FFF2-40B4-BE49-F238E27FC236}">
                <a16:creationId xmlns:a16="http://schemas.microsoft.com/office/drawing/2014/main" id="{D8634638-EB6F-215C-0992-C73D2B57EEDB}"/>
              </a:ext>
            </a:extLst>
          </p:cNvPr>
          <p:cNvSpPr txBox="1"/>
          <p:nvPr/>
        </p:nvSpPr>
        <p:spPr>
          <a:xfrm>
            <a:off x="1924710" y="402388"/>
            <a:ext cx="6858224" cy="461665"/>
          </a:xfrm>
          <a:prstGeom prst="rect">
            <a:avLst/>
          </a:prstGeom>
          <a:solidFill>
            <a:schemeClr val="bg1"/>
          </a:solidFill>
        </p:spPr>
        <p:txBody>
          <a:bodyPr wrap="none" rtlCol="0">
            <a:spAutoFit/>
          </a:bodyPr>
          <a:lstStyle/>
          <a:p>
            <a:r>
              <a:rPr lang="nl-BE" sz="2400"/>
              <a:t>Voldoende activiteiten voor jongeren Eens - Deinze</a:t>
            </a:r>
          </a:p>
        </p:txBody>
      </p:sp>
      <p:pic>
        <p:nvPicPr>
          <p:cNvPr id="5" name="Afbeelding 1" descr="Afbeelding met tekst, Lettertype, groen, schermopname&#10;&#10;Automatisch gegenereerde beschrijving">
            <a:extLst>
              <a:ext uri="{FF2B5EF4-FFF2-40B4-BE49-F238E27FC236}">
                <a16:creationId xmlns:a16="http://schemas.microsoft.com/office/drawing/2014/main" id="{8827A939-047A-123F-E0D0-178CA2E4876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04044" y="436678"/>
            <a:ext cx="1486651" cy="1501821"/>
          </a:xfrm>
          <a:prstGeom prst="rect">
            <a:avLst/>
          </a:prstGeom>
          <a:solidFill>
            <a:schemeClr val="accent1"/>
          </a:solidFill>
        </p:spPr>
      </p:pic>
    </p:spTree>
    <p:extLst>
      <p:ext uri="{BB962C8B-B14F-4D97-AF65-F5344CB8AC3E}">
        <p14:creationId xmlns:p14="http://schemas.microsoft.com/office/powerpoint/2010/main" val="137267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40499-EED0-6BDC-A640-73AD73F1763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3BAB3C8-DDDF-5048-05CB-ADD551A1A66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4429" y="0"/>
            <a:ext cx="9144000" cy="6858000"/>
          </a:xfrm>
          <a:prstGeom prst="rect">
            <a:avLst/>
          </a:prstGeom>
        </p:spPr>
      </p:pic>
      <p:sp>
        <p:nvSpPr>
          <p:cNvPr id="2" name="TextBox 1">
            <a:extLst>
              <a:ext uri="{FF2B5EF4-FFF2-40B4-BE49-F238E27FC236}">
                <a16:creationId xmlns:a16="http://schemas.microsoft.com/office/drawing/2014/main" id="{E464F0C4-BAD4-AF35-43E9-03093F1A6BCF}"/>
              </a:ext>
            </a:extLst>
          </p:cNvPr>
          <p:cNvSpPr txBox="1"/>
          <p:nvPr/>
        </p:nvSpPr>
        <p:spPr>
          <a:xfrm>
            <a:off x="2250465" y="436678"/>
            <a:ext cx="6193875" cy="461665"/>
          </a:xfrm>
          <a:prstGeom prst="rect">
            <a:avLst/>
          </a:prstGeom>
          <a:solidFill>
            <a:schemeClr val="bg1"/>
          </a:solidFill>
        </p:spPr>
        <p:txBody>
          <a:bodyPr wrap="none" rtlCol="0">
            <a:spAutoFit/>
          </a:bodyPr>
          <a:lstStyle/>
          <a:p>
            <a:r>
              <a:rPr lang="nl-BE" sz="2400"/>
              <a:t>Tevreden over jongerenvoorzieningen - Deinze</a:t>
            </a:r>
          </a:p>
        </p:txBody>
      </p:sp>
      <p:pic>
        <p:nvPicPr>
          <p:cNvPr id="4" name="Afbeelding 1" descr="Afbeelding met tekst, Lettertype, groen, schermopname&#10;&#10;Automatisch gegenereerde beschrijving">
            <a:extLst>
              <a:ext uri="{FF2B5EF4-FFF2-40B4-BE49-F238E27FC236}">
                <a16:creationId xmlns:a16="http://schemas.microsoft.com/office/drawing/2014/main" id="{058C0C9A-9905-B07A-7B8F-BF35F05D8CF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04044" y="436678"/>
            <a:ext cx="1486651" cy="1501821"/>
          </a:xfrm>
          <a:prstGeom prst="rect">
            <a:avLst/>
          </a:prstGeom>
        </p:spPr>
      </p:pic>
    </p:spTree>
    <p:extLst>
      <p:ext uri="{BB962C8B-B14F-4D97-AF65-F5344CB8AC3E}">
        <p14:creationId xmlns:p14="http://schemas.microsoft.com/office/powerpoint/2010/main" val="4037373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1D184-4BE2-C9DF-3EE8-DF6182146E5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CCDB347-8185-5ADB-D6B0-6859E07DAD3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6460" y="0"/>
            <a:ext cx="9144000" cy="6858000"/>
          </a:xfrm>
          <a:prstGeom prst="rect">
            <a:avLst/>
          </a:prstGeom>
        </p:spPr>
      </p:pic>
      <p:sp>
        <p:nvSpPr>
          <p:cNvPr id="2" name="TextBox 1">
            <a:extLst>
              <a:ext uri="{FF2B5EF4-FFF2-40B4-BE49-F238E27FC236}">
                <a16:creationId xmlns:a16="http://schemas.microsoft.com/office/drawing/2014/main" id="{9A0D40B7-2CF7-FB62-0530-B81FBBDF9B2E}"/>
              </a:ext>
            </a:extLst>
          </p:cNvPr>
          <p:cNvSpPr txBox="1"/>
          <p:nvPr/>
        </p:nvSpPr>
        <p:spPr>
          <a:xfrm>
            <a:off x="2223488" y="436678"/>
            <a:ext cx="6863674" cy="461665"/>
          </a:xfrm>
          <a:prstGeom prst="rect">
            <a:avLst/>
          </a:prstGeom>
          <a:solidFill>
            <a:schemeClr val="bg1"/>
          </a:solidFill>
        </p:spPr>
        <p:txBody>
          <a:bodyPr wrap="none" rtlCol="0">
            <a:spAutoFit/>
          </a:bodyPr>
          <a:lstStyle/>
          <a:p>
            <a:r>
              <a:rPr lang="nl-BE" sz="2400"/>
              <a:t>Voldoende activiteiten voor kinderen Eens - Deinze</a:t>
            </a:r>
          </a:p>
        </p:txBody>
      </p:sp>
      <p:pic>
        <p:nvPicPr>
          <p:cNvPr id="4" name="Afbeelding 1" descr="Afbeelding met tekst, Lettertype, groen, schermopname&#10;&#10;Automatisch gegenereerde beschrijving">
            <a:extLst>
              <a:ext uri="{FF2B5EF4-FFF2-40B4-BE49-F238E27FC236}">
                <a16:creationId xmlns:a16="http://schemas.microsoft.com/office/drawing/2014/main" id="{76EC9379-3DD8-4FF2-9C0A-CD5AB0B2211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04044" y="436678"/>
            <a:ext cx="1486651" cy="1501821"/>
          </a:xfrm>
          <a:prstGeom prst="rect">
            <a:avLst/>
          </a:prstGeom>
        </p:spPr>
      </p:pic>
    </p:spTree>
    <p:extLst>
      <p:ext uri="{BB962C8B-B14F-4D97-AF65-F5344CB8AC3E}">
        <p14:creationId xmlns:p14="http://schemas.microsoft.com/office/powerpoint/2010/main" val="2484080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36EF6-51B7-F1EC-FB32-DA6EEB964A48}"/>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8DAC20B4-FD75-5E93-6387-3CAE42B8DE85}"/>
              </a:ext>
            </a:extLst>
          </p:cNvPr>
          <p:cNvSpPr txBox="1"/>
          <p:nvPr/>
        </p:nvSpPr>
        <p:spPr>
          <a:xfrm>
            <a:off x="683648" y="445964"/>
            <a:ext cx="9318661" cy="461665"/>
          </a:xfrm>
          <a:prstGeom prst="rect">
            <a:avLst/>
          </a:prstGeom>
          <a:noFill/>
        </p:spPr>
        <p:txBody>
          <a:bodyPr wrap="square" rtlCol="0">
            <a:spAutoFit/>
          </a:bodyPr>
          <a:lstStyle/>
          <a:p>
            <a:r>
              <a:rPr lang="nl-BE" sz="2400">
                <a:latin typeface="Poppins SemiBold" panose="00000700000000000000" pitchFamily="2" charset="0"/>
                <a:cs typeface="Poppins SemiBold" panose="00000700000000000000" pitchFamily="2" charset="0"/>
              </a:rPr>
              <a:t>Deinze? </a:t>
            </a:r>
          </a:p>
        </p:txBody>
      </p:sp>
      <p:sp>
        <p:nvSpPr>
          <p:cNvPr id="6" name="Tekstvak 5">
            <a:extLst>
              <a:ext uri="{FF2B5EF4-FFF2-40B4-BE49-F238E27FC236}">
                <a16:creationId xmlns:a16="http://schemas.microsoft.com/office/drawing/2014/main" id="{5370438F-C9EA-7581-E899-592CCC98E08B}"/>
              </a:ext>
            </a:extLst>
          </p:cNvPr>
          <p:cNvSpPr txBox="1"/>
          <p:nvPr/>
        </p:nvSpPr>
        <p:spPr>
          <a:xfrm>
            <a:off x="2742414" y="1154474"/>
            <a:ext cx="6970986" cy="1015663"/>
          </a:xfrm>
          <a:prstGeom prst="rect">
            <a:avLst/>
          </a:prstGeom>
          <a:noFill/>
        </p:spPr>
        <p:txBody>
          <a:bodyPr wrap="square" rtlCol="0">
            <a:spAutoFit/>
          </a:bodyPr>
          <a:lstStyle/>
          <a:p>
            <a:pPr marL="342900" indent="-342900">
              <a:buFont typeface="Arial" panose="020B0604020202020204" pitchFamily="34" charset="0"/>
              <a:buChar char="•"/>
            </a:pPr>
            <a:endParaRPr lang="nl-BE" sz="20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Ondersteuning gezonde scholen</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Samenwerking jeugd-school / school-politie</a:t>
            </a:r>
          </a:p>
        </p:txBody>
      </p:sp>
      <p:sp>
        <p:nvSpPr>
          <p:cNvPr id="11" name="Tekstvak 10">
            <a:extLst>
              <a:ext uri="{FF2B5EF4-FFF2-40B4-BE49-F238E27FC236}">
                <a16:creationId xmlns:a16="http://schemas.microsoft.com/office/drawing/2014/main" id="{7FFD983F-A84D-FA76-1450-A397340408D8}"/>
              </a:ext>
            </a:extLst>
          </p:cNvPr>
          <p:cNvSpPr txBox="1"/>
          <p:nvPr/>
        </p:nvSpPr>
        <p:spPr>
          <a:xfrm>
            <a:off x="2742414" y="2709248"/>
            <a:ext cx="8245886" cy="1015663"/>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nl-BE" sz="2000">
                <a:latin typeface="Calibri"/>
                <a:cs typeface="Calibri"/>
              </a:rPr>
              <a:t>Wonen (woonkwaliteit, betaalbaarheid), woonomgeving (ruimtegebruik)</a:t>
            </a:r>
          </a:p>
          <a:p>
            <a:pPr marL="342900" indent="-342900">
              <a:buFont typeface="Arial" panose="020B0604020202020204" pitchFamily="34" charset="0"/>
              <a:buChar char="•"/>
            </a:pPr>
            <a:r>
              <a:rPr lang="nl-BE" sz="2000">
                <a:latin typeface="Calibri"/>
                <a:cs typeface="Calibri"/>
              </a:rPr>
              <a:t>Buurthulp (infokaravaan, telefoon, huisbezoek, sociale media …)</a:t>
            </a:r>
            <a:endParaRPr lang="nl-BE">
              <a:latin typeface="Calibri"/>
              <a:cs typeface="Calibri"/>
            </a:endParaRP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Zorgzame buurten, buurtcoach </a:t>
            </a:r>
          </a:p>
        </p:txBody>
      </p:sp>
      <p:pic>
        <p:nvPicPr>
          <p:cNvPr id="2" name="Afbeelding 1" descr="Afbeelding met tekst, Lettertype, groen, schermopname&#10;&#10;Automatisch gegenereerde beschrijving">
            <a:extLst>
              <a:ext uri="{FF2B5EF4-FFF2-40B4-BE49-F238E27FC236}">
                <a16:creationId xmlns:a16="http://schemas.microsoft.com/office/drawing/2014/main" id="{AA45CD57-25CB-77F9-7F2E-71C3D0ED9B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04044" y="436678"/>
            <a:ext cx="1486651" cy="1501821"/>
          </a:xfrm>
          <a:prstGeom prst="rect">
            <a:avLst/>
          </a:prstGeom>
        </p:spPr>
      </p:pic>
      <p:pic>
        <p:nvPicPr>
          <p:cNvPr id="12" name="Graphic 11" descr="Klaslokaal met effen opvulling">
            <a:extLst>
              <a:ext uri="{FF2B5EF4-FFF2-40B4-BE49-F238E27FC236}">
                <a16:creationId xmlns:a16="http://schemas.microsoft.com/office/drawing/2014/main" id="{B84FD43E-77CB-BF33-F77D-0178B4B3C5E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4302" y="1344735"/>
            <a:ext cx="914400" cy="914400"/>
          </a:xfrm>
          <a:prstGeom prst="rect">
            <a:avLst/>
          </a:prstGeom>
        </p:spPr>
      </p:pic>
      <p:pic>
        <p:nvPicPr>
          <p:cNvPr id="16" name="Graphic 15" descr="Buurt met effen opvulling">
            <a:extLst>
              <a:ext uri="{FF2B5EF4-FFF2-40B4-BE49-F238E27FC236}">
                <a16:creationId xmlns:a16="http://schemas.microsoft.com/office/drawing/2014/main" id="{D226621A-50BC-4BB4-B450-9F57B885776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6500" y="2801935"/>
            <a:ext cx="914400" cy="914400"/>
          </a:xfrm>
          <a:prstGeom prst="rect">
            <a:avLst/>
          </a:prstGeom>
        </p:spPr>
      </p:pic>
      <p:pic>
        <p:nvPicPr>
          <p:cNvPr id="7" name="Graphic 6" descr="Toneel met effen opvulling">
            <a:extLst>
              <a:ext uri="{FF2B5EF4-FFF2-40B4-BE49-F238E27FC236}">
                <a16:creationId xmlns:a16="http://schemas.microsoft.com/office/drawing/2014/main" id="{48B44FCA-A0AD-351E-2CEF-09D7733CBF5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4527" y="4404981"/>
            <a:ext cx="914400" cy="914400"/>
          </a:xfrm>
          <a:prstGeom prst="rect">
            <a:avLst/>
          </a:prstGeom>
        </p:spPr>
      </p:pic>
      <p:sp>
        <p:nvSpPr>
          <p:cNvPr id="3" name="Tekstvak 2">
            <a:extLst>
              <a:ext uri="{FF2B5EF4-FFF2-40B4-BE49-F238E27FC236}">
                <a16:creationId xmlns:a16="http://schemas.microsoft.com/office/drawing/2014/main" id="{51172489-6D6C-291D-2A4B-A156E3520A44}"/>
              </a:ext>
            </a:extLst>
          </p:cNvPr>
          <p:cNvSpPr txBox="1"/>
          <p:nvPr/>
        </p:nvSpPr>
        <p:spPr>
          <a:xfrm>
            <a:off x="2742414" y="3874271"/>
            <a:ext cx="6970986" cy="1631216"/>
          </a:xfrm>
          <a:prstGeom prst="rect">
            <a:avLst/>
          </a:prstGeom>
          <a:noFill/>
        </p:spPr>
        <p:txBody>
          <a:bodyPr wrap="square" rtlCol="0">
            <a:spAutoFit/>
          </a:bodyPr>
          <a:lstStyle/>
          <a:p>
            <a:pPr marL="342900" indent="-342900">
              <a:buFont typeface="Arial" panose="020B0604020202020204" pitchFamily="34" charset="0"/>
              <a:buChar char="•"/>
            </a:pPr>
            <a:endParaRPr lang="nl-BE" sz="20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Leietheater</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Cultuur overal</a:t>
            </a:r>
          </a:p>
          <a:p>
            <a:pPr marL="342900" indent="-342900">
              <a:buFont typeface="Arial" panose="020B0604020202020204" pitchFamily="34" charset="0"/>
              <a:buChar char="•"/>
            </a:pPr>
            <a:r>
              <a:rPr lang="nl-BE" sz="2000" err="1">
                <a:latin typeface="Calibri" panose="020F0502020204030204" pitchFamily="34" charset="0"/>
                <a:cs typeface="Calibri" panose="020F0502020204030204" pitchFamily="34" charset="0"/>
              </a:rPr>
              <a:t>Mudel</a:t>
            </a:r>
            <a:endParaRPr lang="nl-BE" sz="20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Evenementen </a:t>
            </a:r>
          </a:p>
        </p:txBody>
      </p:sp>
    </p:spTree>
    <p:extLst>
      <p:ext uri="{BB962C8B-B14F-4D97-AF65-F5344CB8AC3E}">
        <p14:creationId xmlns:p14="http://schemas.microsoft.com/office/powerpoint/2010/main" val="2533819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BE4FD-3372-0FA7-15FE-BDBB4E8C5252}"/>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FD03384E-A75C-F0D4-C49F-18033556366D}"/>
              </a:ext>
            </a:extLst>
          </p:cNvPr>
          <p:cNvSpPr txBox="1"/>
          <p:nvPr/>
        </p:nvSpPr>
        <p:spPr>
          <a:xfrm>
            <a:off x="683648" y="445964"/>
            <a:ext cx="9318661" cy="461665"/>
          </a:xfrm>
          <a:prstGeom prst="rect">
            <a:avLst/>
          </a:prstGeom>
          <a:noFill/>
        </p:spPr>
        <p:txBody>
          <a:bodyPr wrap="square" rtlCol="0">
            <a:spAutoFit/>
          </a:bodyPr>
          <a:lstStyle/>
          <a:p>
            <a:r>
              <a:rPr lang="nl-BE" sz="2400">
                <a:latin typeface="Poppins SemiBold" panose="00000700000000000000" pitchFamily="2" charset="0"/>
                <a:cs typeface="Poppins SemiBold" panose="00000700000000000000" pitchFamily="2" charset="0"/>
              </a:rPr>
              <a:t>Deinze? </a:t>
            </a:r>
          </a:p>
        </p:txBody>
      </p:sp>
      <p:sp>
        <p:nvSpPr>
          <p:cNvPr id="14" name="Tekstvak 13">
            <a:extLst>
              <a:ext uri="{FF2B5EF4-FFF2-40B4-BE49-F238E27FC236}">
                <a16:creationId xmlns:a16="http://schemas.microsoft.com/office/drawing/2014/main" id="{F5FC562F-6819-3F7B-C512-A725F0F994DF}"/>
              </a:ext>
            </a:extLst>
          </p:cNvPr>
          <p:cNvSpPr txBox="1"/>
          <p:nvPr/>
        </p:nvSpPr>
        <p:spPr>
          <a:xfrm>
            <a:off x="2742414" y="2910748"/>
            <a:ext cx="8245886" cy="1631216"/>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Thuiszorgdiensten (maaltijd en poetshulp)</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Woonzorgzone site </a:t>
            </a:r>
            <a:r>
              <a:rPr lang="nl-BE" sz="2000" err="1">
                <a:latin typeface="Calibri" panose="020F0502020204030204" pitchFamily="34" charset="0"/>
                <a:cs typeface="Calibri" panose="020F0502020204030204" pitchFamily="34" charset="0"/>
              </a:rPr>
              <a:t>Donzapark</a:t>
            </a:r>
            <a:endParaRPr lang="nl-BE" sz="20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Toegang tot cultuur </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Kwaliteitszorg en waardig ouder worden</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Sociaal restaurant en seniorenrestaurant</a:t>
            </a:r>
          </a:p>
        </p:txBody>
      </p:sp>
      <p:sp>
        <p:nvSpPr>
          <p:cNvPr id="17" name="Tekstvak 16">
            <a:extLst>
              <a:ext uri="{FF2B5EF4-FFF2-40B4-BE49-F238E27FC236}">
                <a16:creationId xmlns:a16="http://schemas.microsoft.com/office/drawing/2014/main" id="{C8533377-0B2A-A767-D061-BAE3E6F8CA35}"/>
              </a:ext>
            </a:extLst>
          </p:cNvPr>
          <p:cNvSpPr txBox="1"/>
          <p:nvPr/>
        </p:nvSpPr>
        <p:spPr>
          <a:xfrm>
            <a:off x="2742414" y="4828188"/>
            <a:ext cx="8245886" cy="1631216"/>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Sport voor iedereen (sociale tarieven)</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G-sport</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Sport en scholen</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Seniorensport </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Sportfaciliteiten en sportpromotie </a:t>
            </a:r>
          </a:p>
        </p:txBody>
      </p:sp>
      <p:pic>
        <p:nvPicPr>
          <p:cNvPr id="2" name="Afbeelding 1" descr="Afbeelding met tekst, Lettertype, groen, schermopname&#10;&#10;Automatisch gegenereerde beschrijving">
            <a:extLst>
              <a:ext uri="{FF2B5EF4-FFF2-40B4-BE49-F238E27FC236}">
                <a16:creationId xmlns:a16="http://schemas.microsoft.com/office/drawing/2014/main" id="{9DDFE055-C928-621A-F72E-4521C99AF3C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04044" y="436678"/>
            <a:ext cx="1486651" cy="1501821"/>
          </a:xfrm>
          <a:prstGeom prst="rect">
            <a:avLst/>
          </a:prstGeom>
        </p:spPr>
      </p:pic>
      <p:pic>
        <p:nvPicPr>
          <p:cNvPr id="19" name="Graphic 18" descr="Vrouw met wandelstok met effen opvulling">
            <a:extLst>
              <a:ext uri="{FF2B5EF4-FFF2-40B4-BE49-F238E27FC236}">
                <a16:creationId xmlns:a16="http://schemas.microsoft.com/office/drawing/2014/main" id="{8DAD2CF3-CF82-F89F-EF9B-3C4905A59C8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500" y="3309252"/>
            <a:ext cx="914400" cy="914400"/>
          </a:xfrm>
          <a:prstGeom prst="rect">
            <a:avLst/>
          </a:prstGeom>
        </p:spPr>
      </p:pic>
      <p:pic>
        <p:nvPicPr>
          <p:cNvPr id="21" name="Graphic 20" descr="Lopen met effen opvulling">
            <a:extLst>
              <a:ext uri="{FF2B5EF4-FFF2-40B4-BE49-F238E27FC236}">
                <a16:creationId xmlns:a16="http://schemas.microsoft.com/office/drawing/2014/main" id="{B13CDE97-0679-C78E-791D-B065F1862F6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6500" y="5043034"/>
            <a:ext cx="914400" cy="914400"/>
          </a:xfrm>
          <a:prstGeom prst="rect">
            <a:avLst/>
          </a:prstGeom>
        </p:spPr>
      </p:pic>
      <p:pic>
        <p:nvPicPr>
          <p:cNvPr id="3" name="Graphic 2" descr="EHBO-doos met effen opvulling">
            <a:extLst>
              <a:ext uri="{FF2B5EF4-FFF2-40B4-BE49-F238E27FC236}">
                <a16:creationId xmlns:a16="http://schemas.microsoft.com/office/drawing/2014/main" id="{3FCB6A59-E9E8-5F52-36B0-BBAE71FD627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04052" y="1589605"/>
            <a:ext cx="914400" cy="914400"/>
          </a:xfrm>
          <a:prstGeom prst="rect">
            <a:avLst/>
          </a:prstGeom>
        </p:spPr>
      </p:pic>
      <p:sp>
        <p:nvSpPr>
          <p:cNvPr id="4" name="Tekstvak 3">
            <a:extLst>
              <a:ext uri="{FF2B5EF4-FFF2-40B4-BE49-F238E27FC236}">
                <a16:creationId xmlns:a16="http://schemas.microsoft.com/office/drawing/2014/main" id="{F8CD8BC8-2778-1A1B-2F86-3D0615059ACE}"/>
              </a:ext>
            </a:extLst>
          </p:cNvPr>
          <p:cNvSpPr txBox="1"/>
          <p:nvPr/>
        </p:nvSpPr>
        <p:spPr>
          <a:xfrm>
            <a:off x="2742414" y="1276779"/>
            <a:ext cx="6970986" cy="1323439"/>
          </a:xfrm>
          <a:prstGeom prst="rect">
            <a:avLst/>
          </a:prstGeom>
          <a:noFill/>
        </p:spPr>
        <p:txBody>
          <a:bodyPr wrap="square" rtlCol="0">
            <a:spAutoFit/>
          </a:bodyPr>
          <a:lstStyle/>
          <a:p>
            <a:pPr marL="342900" indent="-342900">
              <a:buFont typeface="Arial" panose="020B0604020202020204" pitchFamily="34" charset="0"/>
              <a:buChar char="•"/>
            </a:pPr>
            <a:endParaRPr lang="nl-BE" sz="20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Samenwerking Logo Gezond+</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Eerstelijnszone Schelde en Leie</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Gezondheidsbevordering en preventieve gezondheidszorg </a:t>
            </a:r>
          </a:p>
        </p:txBody>
      </p:sp>
    </p:spTree>
    <p:extLst>
      <p:ext uri="{BB962C8B-B14F-4D97-AF65-F5344CB8AC3E}">
        <p14:creationId xmlns:p14="http://schemas.microsoft.com/office/powerpoint/2010/main" val="2962899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FB21A-D56A-C499-1D36-FB864DBAFE27}"/>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AF73711E-B034-57A5-A6E6-B01A2C119504}"/>
              </a:ext>
            </a:extLst>
          </p:cNvPr>
          <p:cNvSpPr txBox="1"/>
          <p:nvPr/>
        </p:nvSpPr>
        <p:spPr>
          <a:xfrm>
            <a:off x="683648" y="445964"/>
            <a:ext cx="9318661" cy="461665"/>
          </a:xfrm>
          <a:prstGeom prst="rect">
            <a:avLst/>
          </a:prstGeom>
          <a:noFill/>
        </p:spPr>
        <p:txBody>
          <a:bodyPr wrap="square" rtlCol="0">
            <a:spAutoFit/>
          </a:bodyPr>
          <a:lstStyle/>
          <a:p>
            <a:r>
              <a:rPr lang="nl-BE" sz="2400">
                <a:latin typeface="Poppins SemiBold" panose="00000700000000000000" pitchFamily="2" charset="0"/>
                <a:cs typeface="Poppins SemiBold" panose="00000700000000000000" pitchFamily="2" charset="0"/>
              </a:rPr>
              <a:t>Deinze? </a:t>
            </a:r>
          </a:p>
        </p:txBody>
      </p:sp>
      <p:sp>
        <p:nvSpPr>
          <p:cNvPr id="11" name="Tekstvak 10">
            <a:extLst>
              <a:ext uri="{FF2B5EF4-FFF2-40B4-BE49-F238E27FC236}">
                <a16:creationId xmlns:a16="http://schemas.microsoft.com/office/drawing/2014/main" id="{8649928A-50C2-149F-9401-78C346B68BC0}"/>
              </a:ext>
            </a:extLst>
          </p:cNvPr>
          <p:cNvSpPr txBox="1"/>
          <p:nvPr/>
        </p:nvSpPr>
        <p:spPr>
          <a:xfrm>
            <a:off x="2742414" y="3291996"/>
            <a:ext cx="8245886" cy="1015663"/>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Hartvriendelijke en hartveilige gemeente</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Peter- en meterschap AED-toestellen</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Verkeersveiligheid </a:t>
            </a:r>
          </a:p>
        </p:txBody>
      </p:sp>
      <p:sp>
        <p:nvSpPr>
          <p:cNvPr id="14" name="Tekstvak 13">
            <a:extLst>
              <a:ext uri="{FF2B5EF4-FFF2-40B4-BE49-F238E27FC236}">
                <a16:creationId xmlns:a16="http://schemas.microsoft.com/office/drawing/2014/main" id="{1181D671-1CEF-AF57-2DF5-45DADA5328C0}"/>
              </a:ext>
            </a:extLst>
          </p:cNvPr>
          <p:cNvSpPr txBox="1"/>
          <p:nvPr/>
        </p:nvSpPr>
        <p:spPr>
          <a:xfrm>
            <a:off x="2742414" y="4625604"/>
            <a:ext cx="8245886" cy="1015663"/>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Thematische gezondheidsacties (medicatie, zorgzame stad, beweging, gezond (op)voeden</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Opvoedingsondersteuning (opvoedingspunt)</a:t>
            </a:r>
          </a:p>
        </p:txBody>
      </p:sp>
      <p:pic>
        <p:nvPicPr>
          <p:cNvPr id="2" name="Afbeelding 1" descr="Afbeelding met tekst, Lettertype, groen, schermopname&#10;&#10;Automatisch gegenereerde beschrijving">
            <a:extLst>
              <a:ext uri="{FF2B5EF4-FFF2-40B4-BE49-F238E27FC236}">
                <a16:creationId xmlns:a16="http://schemas.microsoft.com/office/drawing/2014/main" id="{55990216-F398-C6FB-98EA-5BDDE32A5F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04044" y="436678"/>
            <a:ext cx="1486651" cy="1501821"/>
          </a:xfrm>
          <a:prstGeom prst="rect">
            <a:avLst/>
          </a:prstGeom>
        </p:spPr>
      </p:pic>
      <p:pic>
        <p:nvPicPr>
          <p:cNvPr id="8" name="Graphic 7" descr="Kloppend hart met effen opvulling">
            <a:extLst>
              <a:ext uri="{FF2B5EF4-FFF2-40B4-BE49-F238E27FC236}">
                <a16:creationId xmlns:a16="http://schemas.microsoft.com/office/drawing/2014/main" id="{6EA9261B-3DA7-9BB2-DF90-9DCB120FA97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61464" y="3188739"/>
            <a:ext cx="914400" cy="914400"/>
          </a:xfrm>
          <a:prstGeom prst="rect">
            <a:avLst/>
          </a:prstGeom>
        </p:spPr>
      </p:pic>
      <p:pic>
        <p:nvPicPr>
          <p:cNvPr id="15" name="Graphic 14" descr="voedelveiligheid met effen opvulling">
            <a:extLst>
              <a:ext uri="{FF2B5EF4-FFF2-40B4-BE49-F238E27FC236}">
                <a16:creationId xmlns:a16="http://schemas.microsoft.com/office/drawing/2014/main" id="{D8EE6C2D-97EC-80EB-8FBA-D897704071C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6032" y="4726899"/>
            <a:ext cx="914400" cy="914400"/>
          </a:xfrm>
          <a:prstGeom prst="rect">
            <a:avLst/>
          </a:prstGeom>
        </p:spPr>
      </p:pic>
      <p:pic>
        <p:nvPicPr>
          <p:cNvPr id="23" name="Graphic 22" descr="Strandbal met effen opvulling">
            <a:extLst>
              <a:ext uri="{FF2B5EF4-FFF2-40B4-BE49-F238E27FC236}">
                <a16:creationId xmlns:a16="http://schemas.microsoft.com/office/drawing/2014/main" id="{70636C69-A06E-6DA5-121D-DF48617EAC6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1464" y="1650888"/>
            <a:ext cx="914400" cy="914400"/>
          </a:xfrm>
          <a:prstGeom prst="rect">
            <a:avLst/>
          </a:prstGeom>
        </p:spPr>
      </p:pic>
      <p:sp>
        <p:nvSpPr>
          <p:cNvPr id="24" name="Tekstvak 23">
            <a:extLst>
              <a:ext uri="{FF2B5EF4-FFF2-40B4-BE49-F238E27FC236}">
                <a16:creationId xmlns:a16="http://schemas.microsoft.com/office/drawing/2014/main" id="{B29B0CA0-55E8-F6ED-C7F0-7508BFFF4A49}"/>
              </a:ext>
            </a:extLst>
          </p:cNvPr>
          <p:cNvSpPr txBox="1"/>
          <p:nvPr/>
        </p:nvSpPr>
        <p:spPr>
          <a:xfrm>
            <a:off x="2742414" y="1443177"/>
            <a:ext cx="8245886" cy="1323439"/>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Activiteiten voor kinderen en jongeren </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Speelweefselkaart</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Kinderopvang</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Jeugdlokalen </a:t>
            </a:r>
          </a:p>
        </p:txBody>
      </p:sp>
    </p:spTree>
    <p:extLst>
      <p:ext uri="{BB962C8B-B14F-4D97-AF65-F5344CB8AC3E}">
        <p14:creationId xmlns:p14="http://schemas.microsoft.com/office/powerpoint/2010/main" val="4031780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E0ABD-D201-E5C9-6BE9-B3294DF8FBC9}"/>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996821CA-C34E-D112-9914-38A146A263C0}"/>
              </a:ext>
            </a:extLst>
          </p:cNvPr>
          <p:cNvSpPr txBox="1"/>
          <p:nvPr/>
        </p:nvSpPr>
        <p:spPr>
          <a:xfrm>
            <a:off x="683648" y="445964"/>
            <a:ext cx="9318661" cy="461665"/>
          </a:xfrm>
          <a:prstGeom prst="rect">
            <a:avLst/>
          </a:prstGeom>
          <a:noFill/>
        </p:spPr>
        <p:txBody>
          <a:bodyPr wrap="square" rtlCol="0">
            <a:spAutoFit/>
          </a:bodyPr>
          <a:lstStyle/>
          <a:p>
            <a:r>
              <a:rPr lang="nl-BE" sz="2400">
                <a:latin typeface="Poppins SemiBold" panose="00000700000000000000" pitchFamily="2" charset="0"/>
                <a:cs typeface="Poppins SemiBold" panose="00000700000000000000" pitchFamily="2" charset="0"/>
              </a:rPr>
              <a:t>Deinze? </a:t>
            </a:r>
          </a:p>
        </p:txBody>
      </p:sp>
      <p:sp>
        <p:nvSpPr>
          <p:cNvPr id="6" name="Tekstvak 5">
            <a:extLst>
              <a:ext uri="{FF2B5EF4-FFF2-40B4-BE49-F238E27FC236}">
                <a16:creationId xmlns:a16="http://schemas.microsoft.com/office/drawing/2014/main" id="{2323969C-FCB4-66BF-D282-9F77B732E6BB}"/>
              </a:ext>
            </a:extLst>
          </p:cNvPr>
          <p:cNvSpPr txBox="1"/>
          <p:nvPr/>
        </p:nvSpPr>
        <p:spPr>
          <a:xfrm>
            <a:off x="2742414" y="1154474"/>
            <a:ext cx="6970986" cy="1015663"/>
          </a:xfrm>
          <a:prstGeom prst="rect">
            <a:avLst/>
          </a:prstGeom>
          <a:noFill/>
        </p:spPr>
        <p:txBody>
          <a:bodyPr wrap="square" rtlCol="0">
            <a:spAutoFit/>
          </a:bodyPr>
          <a:lstStyle/>
          <a:p>
            <a:pPr marL="342900" indent="-342900">
              <a:buFont typeface="Arial" panose="020B0604020202020204" pitchFamily="34" charset="0"/>
              <a:buChar char="•"/>
            </a:pPr>
            <a:endParaRPr lang="nl-BE" sz="20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Alcoholbeleid ‘Meer van zonder’</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Indrinken </a:t>
            </a:r>
          </a:p>
        </p:txBody>
      </p:sp>
      <p:sp>
        <p:nvSpPr>
          <p:cNvPr id="11" name="Tekstvak 10">
            <a:extLst>
              <a:ext uri="{FF2B5EF4-FFF2-40B4-BE49-F238E27FC236}">
                <a16:creationId xmlns:a16="http://schemas.microsoft.com/office/drawing/2014/main" id="{A7310261-E05F-16E3-0D53-8044A34558A4}"/>
              </a:ext>
            </a:extLst>
          </p:cNvPr>
          <p:cNvSpPr txBox="1"/>
          <p:nvPr/>
        </p:nvSpPr>
        <p:spPr>
          <a:xfrm>
            <a:off x="2742414" y="2625484"/>
            <a:ext cx="8245886" cy="400110"/>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Rookvrije generatie</a:t>
            </a:r>
          </a:p>
        </p:txBody>
      </p:sp>
      <p:sp>
        <p:nvSpPr>
          <p:cNvPr id="14" name="Tekstvak 13">
            <a:extLst>
              <a:ext uri="{FF2B5EF4-FFF2-40B4-BE49-F238E27FC236}">
                <a16:creationId xmlns:a16="http://schemas.microsoft.com/office/drawing/2014/main" id="{091A35D1-1D82-B6DD-489E-DBAB7617D225}"/>
              </a:ext>
            </a:extLst>
          </p:cNvPr>
          <p:cNvSpPr txBox="1"/>
          <p:nvPr/>
        </p:nvSpPr>
        <p:spPr>
          <a:xfrm>
            <a:off x="2742414" y="5163880"/>
            <a:ext cx="8245886" cy="707886"/>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Toegankelijkheid</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Bereikbaarheid </a:t>
            </a:r>
          </a:p>
        </p:txBody>
      </p:sp>
      <p:pic>
        <p:nvPicPr>
          <p:cNvPr id="2" name="Afbeelding 1" descr="Afbeelding met tekst, Lettertype, groen, schermopname&#10;&#10;Automatisch gegenereerde beschrijving">
            <a:extLst>
              <a:ext uri="{FF2B5EF4-FFF2-40B4-BE49-F238E27FC236}">
                <a16:creationId xmlns:a16="http://schemas.microsoft.com/office/drawing/2014/main" id="{9023701E-E954-07CA-F66E-F514931B592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04044" y="436678"/>
            <a:ext cx="1486651" cy="1501821"/>
          </a:xfrm>
          <a:prstGeom prst="rect">
            <a:avLst/>
          </a:prstGeom>
        </p:spPr>
      </p:pic>
      <p:pic>
        <p:nvPicPr>
          <p:cNvPr id="4" name="Graphic 3" descr="Martini met effen opvulling">
            <a:extLst>
              <a:ext uri="{FF2B5EF4-FFF2-40B4-BE49-F238E27FC236}">
                <a16:creationId xmlns:a16="http://schemas.microsoft.com/office/drawing/2014/main" id="{82320B07-104E-7C36-D800-88D5B8A8E7D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6500" y="1396700"/>
            <a:ext cx="914400" cy="914400"/>
          </a:xfrm>
          <a:prstGeom prst="rect">
            <a:avLst/>
          </a:prstGeom>
        </p:spPr>
      </p:pic>
      <p:pic>
        <p:nvPicPr>
          <p:cNvPr id="9" name="Graphic 8" descr="Verboden te roken met effen opvulling">
            <a:extLst>
              <a:ext uri="{FF2B5EF4-FFF2-40B4-BE49-F238E27FC236}">
                <a16:creationId xmlns:a16="http://schemas.microsoft.com/office/drawing/2014/main" id="{83ADE0DE-7611-850E-C949-5EF8AB688FE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6500" y="2568747"/>
            <a:ext cx="914400" cy="914400"/>
          </a:xfrm>
          <a:prstGeom prst="rect">
            <a:avLst/>
          </a:prstGeom>
        </p:spPr>
      </p:pic>
      <p:pic>
        <p:nvPicPr>
          <p:cNvPr id="13" name="Graphic 12" descr="Geestelijke gezondheid met effen opvulling">
            <a:extLst>
              <a:ext uri="{FF2B5EF4-FFF2-40B4-BE49-F238E27FC236}">
                <a16:creationId xmlns:a16="http://schemas.microsoft.com/office/drawing/2014/main" id="{4E6165F5-7EBB-2361-DDC3-1A710A825AF9}"/>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6500" y="3740794"/>
            <a:ext cx="914400" cy="914400"/>
          </a:xfrm>
          <a:prstGeom prst="rect">
            <a:avLst/>
          </a:prstGeom>
        </p:spPr>
      </p:pic>
      <p:sp>
        <p:nvSpPr>
          <p:cNvPr id="16" name="Tekstvak 15">
            <a:extLst>
              <a:ext uri="{FF2B5EF4-FFF2-40B4-BE49-F238E27FC236}">
                <a16:creationId xmlns:a16="http://schemas.microsoft.com/office/drawing/2014/main" id="{BEE55699-34E9-274B-E030-FB8DDCC3E604}"/>
              </a:ext>
            </a:extLst>
          </p:cNvPr>
          <p:cNvSpPr txBox="1"/>
          <p:nvPr/>
        </p:nvSpPr>
        <p:spPr>
          <a:xfrm>
            <a:off x="2742414" y="3740794"/>
            <a:ext cx="8245886" cy="707886"/>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Psychosociale eerstelijnsondersteuning   </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Preventie </a:t>
            </a:r>
          </a:p>
        </p:txBody>
      </p:sp>
      <p:pic>
        <p:nvPicPr>
          <p:cNvPr id="19" name="Graphic 18" descr="Rolstoel met effen opvulling">
            <a:extLst>
              <a:ext uri="{FF2B5EF4-FFF2-40B4-BE49-F238E27FC236}">
                <a16:creationId xmlns:a16="http://schemas.microsoft.com/office/drawing/2014/main" id="{1E24348C-E261-FA1D-8518-299919DFBD9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46500" y="5173405"/>
            <a:ext cx="914400" cy="914400"/>
          </a:xfrm>
          <a:prstGeom prst="rect">
            <a:avLst/>
          </a:prstGeom>
        </p:spPr>
      </p:pic>
    </p:spTree>
    <p:extLst>
      <p:ext uri="{BB962C8B-B14F-4D97-AF65-F5344CB8AC3E}">
        <p14:creationId xmlns:p14="http://schemas.microsoft.com/office/powerpoint/2010/main" val="760943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CE2E1-961B-3CCA-927E-67C22F3E532F}"/>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05DED68A-BFB2-B005-F643-F54DC955C02F}"/>
              </a:ext>
            </a:extLst>
          </p:cNvPr>
          <p:cNvSpPr txBox="1"/>
          <p:nvPr/>
        </p:nvSpPr>
        <p:spPr>
          <a:xfrm>
            <a:off x="683648" y="445964"/>
            <a:ext cx="9318661" cy="461665"/>
          </a:xfrm>
          <a:prstGeom prst="rect">
            <a:avLst/>
          </a:prstGeom>
          <a:noFill/>
        </p:spPr>
        <p:txBody>
          <a:bodyPr wrap="square" rtlCol="0">
            <a:spAutoFit/>
          </a:bodyPr>
          <a:lstStyle/>
          <a:p>
            <a:r>
              <a:rPr lang="nl-BE" sz="2400">
                <a:latin typeface="Poppins SemiBold" panose="00000700000000000000" pitchFamily="2" charset="0"/>
                <a:cs typeface="Poppins SemiBold" panose="00000700000000000000" pitchFamily="2" charset="0"/>
              </a:rPr>
              <a:t>Deinze? </a:t>
            </a:r>
          </a:p>
        </p:txBody>
      </p:sp>
      <p:pic>
        <p:nvPicPr>
          <p:cNvPr id="2" name="Afbeelding 1" descr="Afbeelding met tekst, Lettertype, groen, schermopname&#10;&#10;Automatisch gegenereerde beschrijving">
            <a:extLst>
              <a:ext uri="{FF2B5EF4-FFF2-40B4-BE49-F238E27FC236}">
                <a16:creationId xmlns:a16="http://schemas.microsoft.com/office/drawing/2014/main" id="{3526D750-08EF-3A66-9BBF-C7BE28A240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04044" y="436678"/>
            <a:ext cx="1486651" cy="1501821"/>
          </a:xfrm>
          <a:prstGeom prst="rect">
            <a:avLst/>
          </a:prstGeom>
        </p:spPr>
      </p:pic>
      <p:sp>
        <p:nvSpPr>
          <p:cNvPr id="8" name="Tekstvak 7">
            <a:extLst>
              <a:ext uri="{FF2B5EF4-FFF2-40B4-BE49-F238E27FC236}">
                <a16:creationId xmlns:a16="http://schemas.microsoft.com/office/drawing/2014/main" id="{128C078E-6B9A-A1FF-6C43-9725F2770211}"/>
              </a:ext>
            </a:extLst>
          </p:cNvPr>
          <p:cNvSpPr txBox="1"/>
          <p:nvPr/>
        </p:nvSpPr>
        <p:spPr>
          <a:xfrm>
            <a:off x="1000125" y="2147364"/>
            <a:ext cx="1257300" cy="830997"/>
          </a:xfrm>
          <a:prstGeom prst="rect">
            <a:avLst/>
          </a:prstGeom>
          <a:noFill/>
        </p:spPr>
        <p:txBody>
          <a:bodyPr wrap="square" rtlCol="0">
            <a:spAutoFit/>
          </a:bodyPr>
          <a:lstStyle/>
          <a:p>
            <a:r>
              <a:rPr lang="nl-BE" sz="4800">
                <a:latin typeface="Poppins SemiBold" panose="00000700000000000000" pitchFamily="2" charset="0"/>
                <a:cs typeface="Poppins SemiBold" panose="00000700000000000000" pitchFamily="2" charset="0"/>
              </a:rPr>
              <a:t>17</a:t>
            </a:r>
          </a:p>
        </p:txBody>
      </p:sp>
      <p:sp>
        <p:nvSpPr>
          <p:cNvPr id="10" name="Tekstvak 9">
            <a:extLst>
              <a:ext uri="{FF2B5EF4-FFF2-40B4-BE49-F238E27FC236}">
                <a16:creationId xmlns:a16="http://schemas.microsoft.com/office/drawing/2014/main" id="{65C19172-D10F-2A22-54C0-DEA29A2F07FC}"/>
              </a:ext>
            </a:extLst>
          </p:cNvPr>
          <p:cNvSpPr txBox="1"/>
          <p:nvPr/>
        </p:nvSpPr>
        <p:spPr>
          <a:xfrm>
            <a:off x="2742414" y="2244140"/>
            <a:ext cx="8245886" cy="400110"/>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Zeventiendorpen</a:t>
            </a:r>
          </a:p>
        </p:txBody>
      </p:sp>
      <p:sp>
        <p:nvSpPr>
          <p:cNvPr id="17" name="Tekstvak 16">
            <a:extLst>
              <a:ext uri="{FF2B5EF4-FFF2-40B4-BE49-F238E27FC236}">
                <a16:creationId xmlns:a16="http://schemas.microsoft.com/office/drawing/2014/main" id="{9535C1E5-DA61-5293-92F1-461769CC8040}"/>
              </a:ext>
            </a:extLst>
          </p:cNvPr>
          <p:cNvSpPr txBox="1"/>
          <p:nvPr/>
        </p:nvSpPr>
        <p:spPr>
          <a:xfrm>
            <a:off x="2742414" y="3675120"/>
            <a:ext cx="8245886" cy="1323439"/>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Preventie en </a:t>
            </a:r>
            <a:r>
              <a:rPr lang="nl-BE" sz="2000" err="1">
                <a:latin typeface="Calibri" panose="020F0502020204030204" pitchFamily="34" charset="0"/>
                <a:cs typeface="Calibri" panose="020F0502020204030204" pitchFamily="34" charset="0"/>
              </a:rPr>
              <a:t>vroeginterventie</a:t>
            </a:r>
            <a:r>
              <a:rPr lang="nl-BE" sz="2000">
                <a:latin typeface="Calibri" panose="020F0502020204030204" pitchFamily="34" charset="0"/>
                <a:cs typeface="Calibri" panose="020F0502020204030204" pitchFamily="34" charset="0"/>
              </a:rPr>
              <a:t> als eerstelijnshulp voor </a:t>
            </a:r>
            <a:r>
              <a:rPr lang="nl-BE" sz="2000" err="1">
                <a:latin typeface="Calibri" panose="020F0502020204030204" pitchFamily="34" charset="0"/>
                <a:cs typeface="Calibri" panose="020F0502020204030204" pitchFamily="34" charset="0"/>
              </a:rPr>
              <a:t>druggebruikende</a:t>
            </a:r>
            <a:r>
              <a:rPr lang="nl-BE" sz="2000">
                <a:latin typeface="Calibri" panose="020F0502020204030204" pitchFamily="34" charset="0"/>
                <a:cs typeface="Calibri" panose="020F0502020204030204" pitchFamily="34" charset="0"/>
              </a:rPr>
              <a:t> jongeren</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Drugpunt </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Samenwerking met scholen  </a:t>
            </a:r>
          </a:p>
        </p:txBody>
      </p:sp>
      <p:pic>
        <p:nvPicPr>
          <p:cNvPr id="20" name="Graphic 19" descr="Naald met effen opvulling">
            <a:extLst>
              <a:ext uri="{FF2B5EF4-FFF2-40B4-BE49-F238E27FC236}">
                <a16:creationId xmlns:a16="http://schemas.microsoft.com/office/drawing/2014/main" id="{76AD8406-A690-10C9-DEC9-2B3A2DFCD89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7725" y="3879639"/>
            <a:ext cx="914400" cy="914400"/>
          </a:xfrm>
          <a:prstGeom prst="rect">
            <a:avLst/>
          </a:prstGeom>
        </p:spPr>
      </p:pic>
    </p:spTree>
    <p:extLst>
      <p:ext uri="{BB962C8B-B14F-4D97-AF65-F5344CB8AC3E}">
        <p14:creationId xmlns:p14="http://schemas.microsoft.com/office/powerpoint/2010/main" val="65143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ening, watervoertuig, silhouet&#10;&#10;Automatisch gegenereerde beschrijving">
            <a:extLst>
              <a:ext uri="{FF2B5EF4-FFF2-40B4-BE49-F238E27FC236}">
                <a16:creationId xmlns:a16="http://schemas.microsoft.com/office/drawing/2014/main" id="{B4D3E6D1-85CA-F3D7-6531-E06AA81843F7}"/>
              </a:ext>
            </a:extLst>
          </p:cNvPr>
          <p:cNvPicPr/>
          <p:nvPr/>
        </p:nvPicPr>
        <p:blipFill>
          <a:blip r:embed="rId3" cstate="screen">
            <a:extLst>
              <a:ext uri="{28A0092B-C50C-407E-A947-70E740481C1C}">
                <a14:useLocalDpi xmlns:a14="http://schemas.microsoft.com/office/drawing/2010/main"/>
              </a:ext>
            </a:extLst>
          </a:blip>
          <a:stretch>
            <a:fillRect/>
          </a:stretch>
        </p:blipFill>
        <p:spPr>
          <a:xfrm>
            <a:off x="-91256" y="-2249"/>
            <a:ext cx="12188006" cy="6860249"/>
          </a:xfrm>
          <a:prstGeom prst="rect">
            <a:avLst/>
          </a:prstGeom>
        </p:spPr>
      </p:pic>
      <p:sp>
        <p:nvSpPr>
          <p:cNvPr id="4" name="Tekstvak 3">
            <a:extLst>
              <a:ext uri="{FF2B5EF4-FFF2-40B4-BE49-F238E27FC236}">
                <a16:creationId xmlns:a16="http://schemas.microsoft.com/office/drawing/2014/main" id="{745D9DF5-2211-2C9C-C20A-42FF42967E02}"/>
              </a:ext>
            </a:extLst>
          </p:cNvPr>
          <p:cNvSpPr txBox="1"/>
          <p:nvPr/>
        </p:nvSpPr>
        <p:spPr>
          <a:xfrm>
            <a:off x="729465" y="924675"/>
            <a:ext cx="9318661" cy="461665"/>
          </a:xfrm>
          <a:prstGeom prst="rect">
            <a:avLst/>
          </a:prstGeom>
          <a:noFill/>
        </p:spPr>
        <p:txBody>
          <a:bodyPr wrap="square" rtlCol="0">
            <a:spAutoFit/>
          </a:bodyPr>
          <a:lstStyle/>
          <a:p>
            <a:r>
              <a:rPr lang="nl-BE" sz="2400">
                <a:latin typeface="Poppins SemiBold" panose="00000700000000000000" pitchFamily="2" charset="0"/>
                <a:cs typeface="Poppins SemiBold" panose="00000700000000000000" pitchFamily="2" charset="0"/>
              </a:rPr>
              <a:t>Beëindig armoede overal en in al haar vormen </a:t>
            </a:r>
          </a:p>
        </p:txBody>
      </p:sp>
      <p:pic>
        <p:nvPicPr>
          <p:cNvPr id="5" name="Afbeelding 4" descr="Afbeelding met tekst, Lettertype, rood, Graphics&#10;&#10;Automatisch gegenereerde beschrijving">
            <a:extLst>
              <a:ext uri="{FF2B5EF4-FFF2-40B4-BE49-F238E27FC236}">
                <a16:creationId xmlns:a16="http://schemas.microsoft.com/office/drawing/2014/main" id="{52145570-2EF9-0C7D-A452-26400E7516D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75252" y="1050371"/>
            <a:ext cx="2196690" cy="2230486"/>
          </a:xfrm>
          <a:prstGeom prst="rect">
            <a:avLst/>
          </a:prstGeom>
        </p:spPr>
      </p:pic>
      <p:sp>
        <p:nvSpPr>
          <p:cNvPr id="8" name="Tekstvak 7">
            <a:extLst>
              <a:ext uri="{FF2B5EF4-FFF2-40B4-BE49-F238E27FC236}">
                <a16:creationId xmlns:a16="http://schemas.microsoft.com/office/drawing/2014/main" id="{DC6FC1A0-1F65-D321-4B7C-1B9C468A20C3}"/>
              </a:ext>
            </a:extLst>
          </p:cNvPr>
          <p:cNvSpPr txBox="1"/>
          <p:nvPr/>
        </p:nvSpPr>
        <p:spPr>
          <a:xfrm rot="20004198">
            <a:off x="8998127" y="4023187"/>
            <a:ext cx="2855795" cy="830997"/>
          </a:xfrm>
          <a:prstGeom prst="rect">
            <a:avLst/>
          </a:prstGeom>
          <a:noFill/>
        </p:spPr>
        <p:txBody>
          <a:bodyPr wrap="square" rtlCol="0">
            <a:spAutoFit/>
          </a:bodyPr>
          <a:lstStyle/>
          <a:p>
            <a:r>
              <a:rPr lang="nl-BE" sz="4800">
                <a:highlight>
                  <a:srgbClr val="FFFF00"/>
                </a:highlight>
                <a:latin typeface="Poppins SemiBold" panose="00000700000000000000" pitchFamily="2" charset="0"/>
                <a:cs typeface="Poppins SemiBold" panose="00000700000000000000" pitchFamily="2" charset="0"/>
              </a:rPr>
              <a:t>2030</a:t>
            </a:r>
          </a:p>
        </p:txBody>
      </p:sp>
      <p:sp>
        <p:nvSpPr>
          <p:cNvPr id="9" name="Tekstvak 8">
            <a:extLst>
              <a:ext uri="{FF2B5EF4-FFF2-40B4-BE49-F238E27FC236}">
                <a16:creationId xmlns:a16="http://schemas.microsoft.com/office/drawing/2014/main" id="{5E9C8920-FE89-C043-E123-F550EFD08340}"/>
              </a:ext>
            </a:extLst>
          </p:cNvPr>
          <p:cNvSpPr txBox="1"/>
          <p:nvPr/>
        </p:nvSpPr>
        <p:spPr>
          <a:xfrm>
            <a:off x="729465" y="1991608"/>
            <a:ext cx="9318661" cy="3108543"/>
          </a:xfrm>
          <a:prstGeom prst="rect">
            <a:avLst/>
          </a:prstGeom>
          <a:noFill/>
        </p:spPr>
        <p:txBody>
          <a:bodyPr wrap="square" rtlCol="0">
            <a:spAutoFit/>
          </a:bodyPr>
          <a:lstStyle/>
          <a:p>
            <a:pPr marL="342900" indent="-342900">
              <a:buFont typeface="Wingdings" panose="05000000000000000000" pitchFamily="2" charset="2"/>
              <a:buChar char="à"/>
            </a:pPr>
            <a:r>
              <a:rPr lang="nl-BE" sz="2400">
                <a:latin typeface="Poppins SemiBold" panose="00000700000000000000" pitchFamily="2" charset="0"/>
                <a:cs typeface="Poppins SemiBold" panose="00000700000000000000" pitchFamily="2" charset="0"/>
              </a:rPr>
              <a:t>Halveer het aantal mensen dat </a:t>
            </a:r>
          </a:p>
          <a:p>
            <a:r>
              <a:rPr lang="nl-BE" sz="2400">
                <a:latin typeface="Poppins SemiBold" panose="00000700000000000000" pitchFamily="2" charset="0"/>
                <a:cs typeface="Poppins SemiBold" panose="00000700000000000000" pitchFamily="2" charset="0"/>
              </a:rPr>
              <a:t>     onder de armoedegrens leeft op nationaal vlak.</a:t>
            </a:r>
          </a:p>
          <a:p>
            <a:endParaRPr lang="nl-BE" sz="2400">
              <a:latin typeface="Poppins SemiBold" panose="00000700000000000000" pitchFamily="2" charset="0"/>
              <a:cs typeface="Poppins SemiBold" panose="00000700000000000000" pitchFamily="2" charset="0"/>
            </a:endParaRP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Tewerkstelling</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Onderwijs</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Wonen</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Gezondheid</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Sociale zekerheid </a:t>
            </a:r>
          </a:p>
          <a:p>
            <a:r>
              <a:rPr lang="nl-BE" sz="2400">
                <a:latin typeface="Poppins SemiBold" panose="00000700000000000000" pitchFamily="2" charset="0"/>
                <a:cs typeface="Poppins SemiBold" panose="00000700000000000000" pitchFamily="2" charset="0"/>
              </a:rPr>
              <a:t> </a:t>
            </a:r>
          </a:p>
        </p:txBody>
      </p:sp>
      <p:cxnSp>
        <p:nvCxnSpPr>
          <p:cNvPr id="11" name="Rechte verbindingslijn 10">
            <a:extLst>
              <a:ext uri="{FF2B5EF4-FFF2-40B4-BE49-F238E27FC236}">
                <a16:creationId xmlns:a16="http://schemas.microsoft.com/office/drawing/2014/main" id="{7B7DA299-E0D7-E73C-51CF-0686F9670C22}"/>
              </a:ext>
            </a:extLst>
          </p:cNvPr>
          <p:cNvCxnSpPr/>
          <p:nvPr/>
        </p:nvCxnSpPr>
        <p:spPr>
          <a:xfrm>
            <a:off x="2888085" y="3327366"/>
            <a:ext cx="828675" cy="499556"/>
          </a:xfrm>
          <a:prstGeom prst="line">
            <a:avLst/>
          </a:prstGeom>
        </p:spPr>
        <p:style>
          <a:lnRef idx="2">
            <a:schemeClr val="dk1"/>
          </a:lnRef>
          <a:fillRef idx="0">
            <a:schemeClr val="dk1"/>
          </a:fillRef>
          <a:effectRef idx="1">
            <a:schemeClr val="dk1"/>
          </a:effectRef>
          <a:fontRef idx="minor">
            <a:schemeClr val="tx1"/>
          </a:fontRef>
        </p:style>
      </p:cxnSp>
      <p:cxnSp>
        <p:nvCxnSpPr>
          <p:cNvPr id="13" name="Rechte verbindingslijn 12">
            <a:extLst>
              <a:ext uri="{FF2B5EF4-FFF2-40B4-BE49-F238E27FC236}">
                <a16:creationId xmlns:a16="http://schemas.microsoft.com/office/drawing/2014/main" id="{93FE2015-AD37-9DEA-164E-F1D95772570B}"/>
              </a:ext>
            </a:extLst>
          </p:cNvPr>
          <p:cNvCxnSpPr>
            <a:cxnSpLocks/>
          </p:cNvCxnSpPr>
          <p:nvPr/>
        </p:nvCxnSpPr>
        <p:spPr>
          <a:xfrm flipV="1">
            <a:off x="3070371" y="3826922"/>
            <a:ext cx="646389" cy="694744"/>
          </a:xfrm>
          <a:prstGeom prst="line">
            <a:avLst/>
          </a:prstGeom>
        </p:spPr>
        <p:style>
          <a:lnRef idx="2">
            <a:schemeClr val="dk1"/>
          </a:lnRef>
          <a:fillRef idx="0">
            <a:schemeClr val="dk1"/>
          </a:fillRef>
          <a:effectRef idx="1">
            <a:schemeClr val="dk1"/>
          </a:effectRef>
          <a:fontRef idx="minor">
            <a:schemeClr val="tx1"/>
          </a:fontRef>
        </p:style>
      </p:cxnSp>
      <p:sp>
        <p:nvSpPr>
          <p:cNvPr id="14" name="Tekstvak 13">
            <a:extLst>
              <a:ext uri="{FF2B5EF4-FFF2-40B4-BE49-F238E27FC236}">
                <a16:creationId xmlns:a16="http://schemas.microsoft.com/office/drawing/2014/main" id="{2BFFEC62-322C-F1D7-3C6D-361E1B31FCDC}"/>
              </a:ext>
            </a:extLst>
          </p:cNvPr>
          <p:cNvSpPr txBox="1"/>
          <p:nvPr/>
        </p:nvSpPr>
        <p:spPr>
          <a:xfrm>
            <a:off x="4056076" y="3564199"/>
            <a:ext cx="2395057" cy="400110"/>
          </a:xfrm>
          <a:prstGeom prst="rect">
            <a:avLst/>
          </a:prstGeom>
          <a:noFill/>
        </p:spPr>
        <p:txBody>
          <a:bodyPr wrap="square" rtlCol="0">
            <a:spAutoFit/>
          </a:bodyPr>
          <a:lstStyle/>
          <a:p>
            <a:r>
              <a:rPr lang="nl-BE" sz="2000">
                <a:latin typeface="Calibri" panose="020F0502020204030204" pitchFamily="34" charset="0"/>
                <a:cs typeface="Calibri" panose="020F0502020204030204" pitchFamily="34" charset="0"/>
              </a:rPr>
              <a:t>Andere overheden </a:t>
            </a:r>
          </a:p>
        </p:txBody>
      </p:sp>
      <p:sp>
        <p:nvSpPr>
          <p:cNvPr id="17" name="Tekstvak 16">
            <a:extLst>
              <a:ext uri="{FF2B5EF4-FFF2-40B4-BE49-F238E27FC236}">
                <a16:creationId xmlns:a16="http://schemas.microsoft.com/office/drawing/2014/main" id="{48957A72-FC16-4C7D-A93F-865211B73AAF}"/>
              </a:ext>
            </a:extLst>
          </p:cNvPr>
          <p:cNvSpPr txBox="1"/>
          <p:nvPr/>
        </p:nvSpPr>
        <p:spPr>
          <a:xfrm>
            <a:off x="744479" y="5020061"/>
            <a:ext cx="6170102" cy="369332"/>
          </a:xfrm>
          <a:prstGeom prst="rect">
            <a:avLst/>
          </a:prstGeom>
          <a:noFill/>
        </p:spPr>
        <p:txBody>
          <a:bodyPr wrap="square">
            <a:spAutoFit/>
          </a:bodyPr>
          <a:lstStyle/>
          <a:p>
            <a:pPr marL="342900" indent="-342900">
              <a:buFont typeface="Wingdings" panose="05000000000000000000" pitchFamily="2" charset="2"/>
              <a:buChar char="à"/>
            </a:pPr>
            <a:r>
              <a:rPr lang="nl-BE" sz="1800">
                <a:latin typeface="Poppins SemiBold" panose="00000700000000000000" pitchFamily="2" charset="0"/>
                <a:cs typeface="Poppins SemiBold" panose="00000700000000000000" pitchFamily="2" charset="0"/>
              </a:rPr>
              <a:t>Flankerend armoedebeleid </a:t>
            </a:r>
            <a:endParaRPr lang="nl-BE"/>
          </a:p>
        </p:txBody>
      </p:sp>
    </p:spTree>
    <p:extLst>
      <p:ext uri="{BB962C8B-B14F-4D97-AF65-F5344CB8AC3E}">
        <p14:creationId xmlns:p14="http://schemas.microsoft.com/office/powerpoint/2010/main" val="1764719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4DC36-8995-BA35-3228-4CC88BC97FC7}"/>
            </a:ext>
          </a:extLst>
        </p:cNvPr>
        <p:cNvGrpSpPr/>
        <p:nvPr/>
      </p:nvGrpSpPr>
      <p:grpSpPr>
        <a:xfrm>
          <a:off x="0" y="0"/>
          <a:ext cx="0" cy="0"/>
          <a:chOff x="0" y="0"/>
          <a:chExt cx="0" cy="0"/>
        </a:xfrm>
      </p:grpSpPr>
      <p:pic>
        <p:nvPicPr>
          <p:cNvPr id="2" name="Afbeelding 1" descr="Afbeelding met tekening, watervoertuig, silhouet&#10;&#10;Automatisch gegenereerde beschrijving">
            <a:extLst>
              <a:ext uri="{FF2B5EF4-FFF2-40B4-BE49-F238E27FC236}">
                <a16:creationId xmlns:a16="http://schemas.microsoft.com/office/drawing/2014/main" id="{60F9C100-3BDA-D36E-AFFB-2CD69655AA0E}"/>
              </a:ext>
            </a:extLst>
          </p:cNvPr>
          <p:cNvPicPr/>
          <p:nvPr/>
        </p:nvPicPr>
        <p:blipFill>
          <a:blip r:embed="rId3" cstate="screen">
            <a:extLst>
              <a:ext uri="{28A0092B-C50C-407E-A947-70E740481C1C}">
                <a14:useLocalDpi xmlns:a14="http://schemas.microsoft.com/office/drawing/2010/main"/>
              </a:ext>
            </a:extLst>
          </a:blip>
          <a:stretch>
            <a:fillRect/>
          </a:stretch>
        </p:blipFill>
        <p:spPr>
          <a:xfrm>
            <a:off x="-91256" y="-2249"/>
            <a:ext cx="12188006" cy="6860249"/>
          </a:xfrm>
          <a:prstGeom prst="rect">
            <a:avLst/>
          </a:prstGeom>
        </p:spPr>
      </p:pic>
      <p:sp>
        <p:nvSpPr>
          <p:cNvPr id="4" name="Tekstvak 3">
            <a:extLst>
              <a:ext uri="{FF2B5EF4-FFF2-40B4-BE49-F238E27FC236}">
                <a16:creationId xmlns:a16="http://schemas.microsoft.com/office/drawing/2014/main" id="{70222E81-981E-1E19-EF1F-669D08D73D68}"/>
              </a:ext>
            </a:extLst>
          </p:cNvPr>
          <p:cNvSpPr txBox="1"/>
          <p:nvPr/>
        </p:nvSpPr>
        <p:spPr>
          <a:xfrm>
            <a:off x="616625" y="620699"/>
            <a:ext cx="9318661" cy="830997"/>
          </a:xfrm>
          <a:prstGeom prst="rect">
            <a:avLst/>
          </a:prstGeom>
          <a:noFill/>
        </p:spPr>
        <p:txBody>
          <a:bodyPr wrap="square" rtlCol="0">
            <a:spAutoFit/>
          </a:bodyPr>
          <a:lstStyle/>
          <a:p>
            <a:r>
              <a:rPr lang="nl-BE" sz="2400">
                <a:latin typeface="Poppins SemiBold" panose="00000700000000000000" pitchFamily="2" charset="0"/>
                <a:cs typeface="Poppins SemiBold" panose="00000700000000000000" pitchFamily="2" charset="0"/>
              </a:rPr>
              <a:t>Verzeker gelijke toegang tot kwaliteitsvol onderwijs en bevorder levenslang leren voor iedereen </a:t>
            </a:r>
          </a:p>
        </p:txBody>
      </p:sp>
      <p:sp>
        <p:nvSpPr>
          <p:cNvPr id="8" name="Tekstvak 7">
            <a:extLst>
              <a:ext uri="{FF2B5EF4-FFF2-40B4-BE49-F238E27FC236}">
                <a16:creationId xmlns:a16="http://schemas.microsoft.com/office/drawing/2014/main" id="{4E0ADCD5-EEED-92C5-87AB-64F7C74D03E0}"/>
              </a:ext>
            </a:extLst>
          </p:cNvPr>
          <p:cNvSpPr txBox="1"/>
          <p:nvPr/>
        </p:nvSpPr>
        <p:spPr>
          <a:xfrm rot="20004198">
            <a:off x="8998127" y="4023187"/>
            <a:ext cx="2855795" cy="830997"/>
          </a:xfrm>
          <a:prstGeom prst="rect">
            <a:avLst/>
          </a:prstGeom>
          <a:noFill/>
        </p:spPr>
        <p:txBody>
          <a:bodyPr wrap="square" rtlCol="0">
            <a:spAutoFit/>
          </a:bodyPr>
          <a:lstStyle/>
          <a:p>
            <a:r>
              <a:rPr lang="nl-BE" sz="4800">
                <a:highlight>
                  <a:srgbClr val="FFFF00"/>
                </a:highlight>
                <a:latin typeface="Poppins SemiBold" panose="00000700000000000000" pitchFamily="2" charset="0"/>
                <a:cs typeface="Poppins SemiBold" panose="00000700000000000000" pitchFamily="2" charset="0"/>
              </a:rPr>
              <a:t>2030</a:t>
            </a:r>
          </a:p>
        </p:txBody>
      </p:sp>
      <p:sp>
        <p:nvSpPr>
          <p:cNvPr id="9" name="Tekstvak 8">
            <a:extLst>
              <a:ext uri="{FF2B5EF4-FFF2-40B4-BE49-F238E27FC236}">
                <a16:creationId xmlns:a16="http://schemas.microsoft.com/office/drawing/2014/main" id="{675479D2-EDB7-B119-C61D-BADE247A2FA4}"/>
              </a:ext>
            </a:extLst>
          </p:cNvPr>
          <p:cNvSpPr txBox="1"/>
          <p:nvPr/>
        </p:nvSpPr>
        <p:spPr>
          <a:xfrm>
            <a:off x="729465" y="2212156"/>
            <a:ext cx="9318661" cy="3354765"/>
          </a:xfrm>
          <a:prstGeom prst="rect">
            <a:avLst/>
          </a:prstGeom>
          <a:noFill/>
        </p:spPr>
        <p:txBody>
          <a:bodyPr wrap="square" rtlCol="0">
            <a:spAutoFit/>
          </a:bodyPr>
          <a:lstStyle/>
          <a:p>
            <a:endParaRPr lang="nl-BE" sz="2400">
              <a:latin typeface="Poppins SemiBold" panose="00000700000000000000" pitchFamily="2" charset="0"/>
              <a:cs typeface="Poppins SemiBold" panose="00000700000000000000" pitchFamily="2" charset="0"/>
            </a:endParaRPr>
          </a:p>
          <a:p>
            <a:endParaRPr lang="nl-BE" sz="2400">
              <a:latin typeface="Poppins SemiBold" panose="00000700000000000000" pitchFamily="2" charset="0"/>
              <a:cs typeface="Poppins SemiBold" panose="00000700000000000000" pitchFamily="2" charset="0"/>
            </a:endParaRP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Toegang tot onderwijs voor iedereen</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Kennis over duurzaamheid, mensenrechten, culturele diversiteit en burgerschap</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Onderwijs is kind- en handicapvriendelijk </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Gemeentelijk onderwijs</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Flankerende onderwijsmaatregelen </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Kinderopvang </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Levenslang leren </a:t>
            </a:r>
          </a:p>
          <a:p>
            <a:r>
              <a:rPr lang="nl-BE" sz="2400">
                <a:latin typeface="Poppins SemiBold" panose="00000700000000000000" pitchFamily="2" charset="0"/>
                <a:cs typeface="Poppins SemiBold" panose="00000700000000000000" pitchFamily="2" charset="0"/>
              </a:rPr>
              <a:t> </a:t>
            </a:r>
          </a:p>
        </p:txBody>
      </p:sp>
      <p:pic>
        <p:nvPicPr>
          <p:cNvPr id="5" name="Afbeelding 4" descr="Afbeelding met tekst, logo, rood, ontwerp&#10;&#10;Automatisch gegenereerde beschrijving">
            <a:extLst>
              <a:ext uri="{FF2B5EF4-FFF2-40B4-BE49-F238E27FC236}">
                <a16:creationId xmlns:a16="http://schemas.microsoft.com/office/drawing/2014/main" id="{417C5257-4883-8B32-340D-25A6F2B2029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37512" y="968062"/>
            <a:ext cx="2251332" cy="2223876"/>
          </a:xfrm>
          <a:prstGeom prst="rect">
            <a:avLst/>
          </a:prstGeom>
        </p:spPr>
      </p:pic>
    </p:spTree>
    <p:extLst>
      <p:ext uri="{BB962C8B-B14F-4D97-AF65-F5344CB8AC3E}">
        <p14:creationId xmlns:p14="http://schemas.microsoft.com/office/powerpoint/2010/main" val="1960607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81CE-9609-494F-C5B1-7E24CEE53944}"/>
            </a:ext>
          </a:extLst>
        </p:cNvPr>
        <p:cNvGrpSpPr/>
        <p:nvPr/>
      </p:nvGrpSpPr>
      <p:grpSpPr>
        <a:xfrm>
          <a:off x="0" y="0"/>
          <a:ext cx="0" cy="0"/>
          <a:chOff x="0" y="0"/>
          <a:chExt cx="0" cy="0"/>
        </a:xfrm>
      </p:grpSpPr>
      <p:pic>
        <p:nvPicPr>
          <p:cNvPr id="3" name="Afbeelding 2" descr="Afbeelding met tekst, logo, rood, ontwerp&#10;&#10;Automatisch gegenereerde beschrijving">
            <a:extLst>
              <a:ext uri="{FF2B5EF4-FFF2-40B4-BE49-F238E27FC236}">
                <a16:creationId xmlns:a16="http://schemas.microsoft.com/office/drawing/2014/main" id="{DF84BAC1-55AC-607C-A0A1-E4C0DC4802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37512" y="433806"/>
            <a:ext cx="2251332" cy="2223876"/>
          </a:xfrm>
          <a:prstGeom prst="rect">
            <a:avLst/>
          </a:prstGeom>
        </p:spPr>
      </p:pic>
      <p:pic>
        <p:nvPicPr>
          <p:cNvPr id="4" name="Picture 3" descr="A graph with red and grey bars&#10;&#10;Description automatically generated">
            <a:extLst>
              <a:ext uri="{FF2B5EF4-FFF2-40B4-BE49-F238E27FC236}">
                <a16:creationId xmlns:a16="http://schemas.microsoft.com/office/drawing/2014/main" id="{4ABD58EF-1EBE-F2D2-40FA-8119D97824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685" y="0"/>
            <a:ext cx="9144000" cy="6858000"/>
          </a:xfrm>
          <a:prstGeom prst="rect">
            <a:avLst/>
          </a:prstGeom>
        </p:spPr>
      </p:pic>
      <p:sp>
        <p:nvSpPr>
          <p:cNvPr id="2" name="TextBox 1">
            <a:extLst>
              <a:ext uri="{FF2B5EF4-FFF2-40B4-BE49-F238E27FC236}">
                <a16:creationId xmlns:a16="http://schemas.microsoft.com/office/drawing/2014/main" id="{2DBB8938-1368-CD51-A803-C11A935B7DDA}"/>
              </a:ext>
            </a:extLst>
          </p:cNvPr>
          <p:cNvSpPr txBox="1"/>
          <p:nvPr/>
        </p:nvSpPr>
        <p:spPr>
          <a:xfrm>
            <a:off x="2110664" y="525780"/>
            <a:ext cx="6338979" cy="461665"/>
          </a:xfrm>
          <a:prstGeom prst="rect">
            <a:avLst/>
          </a:prstGeom>
          <a:solidFill>
            <a:schemeClr val="bg1"/>
          </a:solidFill>
        </p:spPr>
        <p:txBody>
          <a:bodyPr wrap="none" rtlCol="0">
            <a:spAutoFit/>
          </a:bodyPr>
          <a:lstStyle/>
          <a:p>
            <a:r>
              <a:rPr lang="nl-BE" sz="2400"/>
              <a:t>Tevreden over onderwijsvoorzieningen - Deinze</a:t>
            </a:r>
          </a:p>
        </p:txBody>
      </p:sp>
    </p:spTree>
    <p:extLst>
      <p:ext uri="{BB962C8B-B14F-4D97-AF65-F5344CB8AC3E}">
        <p14:creationId xmlns:p14="http://schemas.microsoft.com/office/powerpoint/2010/main" val="3793193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305E1-1421-7298-84BA-C86FB3DC5FEA}"/>
            </a:ext>
          </a:extLst>
        </p:cNvPr>
        <p:cNvGrpSpPr/>
        <p:nvPr/>
      </p:nvGrpSpPr>
      <p:grpSpPr>
        <a:xfrm>
          <a:off x="0" y="0"/>
          <a:ext cx="0" cy="0"/>
          <a:chOff x="0" y="0"/>
          <a:chExt cx="0" cy="0"/>
        </a:xfrm>
      </p:grpSpPr>
      <p:pic>
        <p:nvPicPr>
          <p:cNvPr id="3" name="Afbeelding 2" descr="Afbeelding met tekst, logo, rood, ontwerp&#10;&#10;Automatisch gegenereerde beschrijving">
            <a:extLst>
              <a:ext uri="{FF2B5EF4-FFF2-40B4-BE49-F238E27FC236}">
                <a16:creationId xmlns:a16="http://schemas.microsoft.com/office/drawing/2014/main" id="{4BCE74ED-45D2-CC4F-FB4E-EFA3F1D01D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37512" y="433806"/>
            <a:ext cx="2251332" cy="2223876"/>
          </a:xfrm>
          <a:prstGeom prst="rect">
            <a:avLst/>
          </a:prstGeom>
        </p:spPr>
      </p:pic>
      <p:pic>
        <p:nvPicPr>
          <p:cNvPr id="5" name="Picture 4" descr="A graph with red and grey bars&#10;&#10;Description automatically generated">
            <a:extLst>
              <a:ext uri="{FF2B5EF4-FFF2-40B4-BE49-F238E27FC236}">
                <a16:creationId xmlns:a16="http://schemas.microsoft.com/office/drawing/2014/main" id="{83DC8360-A770-6D71-D4B9-EE283FCCEC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334" y="0"/>
            <a:ext cx="9144000" cy="6858000"/>
          </a:xfrm>
          <a:prstGeom prst="rect">
            <a:avLst/>
          </a:prstGeom>
        </p:spPr>
      </p:pic>
      <p:sp>
        <p:nvSpPr>
          <p:cNvPr id="2" name="TextBox 1">
            <a:extLst>
              <a:ext uri="{FF2B5EF4-FFF2-40B4-BE49-F238E27FC236}">
                <a16:creationId xmlns:a16="http://schemas.microsoft.com/office/drawing/2014/main" id="{0252A73D-DDC8-8519-831C-C41639719772}"/>
              </a:ext>
            </a:extLst>
          </p:cNvPr>
          <p:cNvSpPr txBox="1"/>
          <p:nvPr/>
        </p:nvSpPr>
        <p:spPr>
          <a:xfrm>
            <a:off x="2337788" y="433806"/>
            <a:ext cx="4992008" cy="461665"/>
          </a:xfrm>
          <a:prstGeom prst="rect">
            <a:avLst/>
          </a:prstGeom>
          <a:solidFill>
            <a:schemeClr val="bg1"/>
          </a:solidFill>
        </p:spPr>
        <p:txBody>
          <a:bodyPr wrap="none" rtlCol="0">
            <a:spAutoFit/>
          </a:bodyPr>
          <a:lstStyle/>
          <a:p>
            <a:r>
              <a:rPr lang="nl-BE" sz="2400"/>
              <a:t>Tevreden over kinderopvang - Deinze</a:t>
            </a:r>
          </a:p>
        </p:txBody>
      </p:sp>
    </p:spTree>
    <p:extLst>
      <p:ext uri="{BB962C8B-B14F-4D97-AF65-F5344CB8AC3E}">
        <p14:creationId xmlns:p14="http://schemas.microsoft.com/office/powerpoint/2010/main" val="2831028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1D184-4BE2-C9DF-3EE8-DF6182146E5B}"/>
            </a:ext>
          </a:extLst>
        </p:cNvPr>
        <p:cNvGrpSpPr/>
        <p:nvPr/>
      </p:nvGrpSpPr>
      <p:grpSpPr>
        <a:xfrm>
          <a:off x="0" y="0"/>
          <a:ext cx="0" cy="0"/>
          <a:chOff x="0" y="0"/>
          <a:chExt cx="0" cy="0"/>
        </a:xfrm>
      </p:grpSpPr>
      <p:pic>
        <p:nvPicPr>
          <p:cNvPr id="3" name="Afbeelding 2" descr="Afbeelding met tekst, logo, rood, ontwerp&#10;&#10;Automatisch gegenereerde beschrijving">
            <a:extLst>
              <a:ext uri="{FF2B5EF4-FFF2-40B4-BE49-F238E27FC236}">
                <a16:creationId xmlns:a16="http://schemas.microsoft.com/office/drawing/2014/main" id="{5A29D90E-1ED4-FDA8-0CD8-1DC0F364C4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37512" y="433806"/>
            <a:ext cx="2251332" cy="2223876"/>
          </a:xfrm>
          <a:prstGeom prst="rect">
            <a:avLst/>
          </a:prstGeom>
        </p:spPr>
      </p:pic>
      <p:pic>
        <p:nvPicPr>
          <p:cNvPr id="4" name="Picture 3" descr="A graph with red and blue lines&#10;&#10;Description automatically generated">
            <a:extLst>
              <a:ext uri="{FF2B5EF4-FFF2-40B4-BE49-F238E27FC236}">
                <a16:creationId xmlns:a16="http://schemas.microsoft.com/office/drawing/2014/main" id="{A71EF680-2DB5-9804-25FF-C17287BC880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8938" y="1090872"/>
            <a:ext cx="7963834" cy="3960451"/>
          </a:xfrm>
          <a:prstGeom prst="rect">
            <a:avLst/>
          </a:prstGeom>
        </p:spPr>
      </p:pic>
      <p:sp>
        <p:nvSpPr>
          <p:cNvPr id="7" name="TextBox 6">
            <a:extLst>
              <a:ext uri="{FF2B5EF4-FFF2-40B4-BE49-F238E27FC236}">
                <a16:creationId xmlns:a16="http://schemas.microsoft.com/office/drawing/2014/main" id="{DD19DA84-53F3-98D5-4C58-D36E79BA3B64}"/>
              </a:ext>
            </a:extLst>
          </p:cNvPr>
          <p:cNvSpPr txBox="1"/>
          <p:nvPr/>
        </p:nvSpPr>
        <p:spPr>
          <a:xfrm>
            <a:off x="2246348" y="285750"/>
            <a:ext cx="5132752" cy="461665"/>
          </a:xfrm>
          <a:prstGeom prst="rect">
            <a:avLst/>
          </a:prstGeom>
          <a:solidFill>
            <a:schemeClr val="bg1"/>
          </a:solidFill>
        </p:spPr>
        <p:txBody>
          <a:bodyPr wrap="none" rtlCol="0">
            <a:spAutoFit/>
          </a:bodyPr>
          <a:lstStyle/>
          <a:p>
            <a:r>
              <a:rPr lang="nl-BE" sz="2400"/>
              <a:t>Leeruitkomsten in het basisonderwijs</a:t>
            </a:r>
          </a:p>
        </p:txBody>
      </p:sp>
    </p:spTree>
    <p:extLst>
      <p:ext uri="{BB962C8B-B14F-4D97-AF65-F5344CB8AC3E}">
        <p14:creationId xmlns:p14="http://schemas.microsoft.com/office/powerpoint/2010/main" val="3649343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1D184-4BE2-C9DF-3EE8-DF6182146E5B}"/>
            </a:ext>
          </a:extLst>
        </p:cNvPr>
        <p:cNvGrpSpPr/>
        <p:nvPr/>
      </p:nvGrpSpPr>
      <p:grpSpPr>
        <a:xfrm>
          <a:off x="0" y="0"/>
          <a:ext cx="0" cy="0"/>
          <a:chOff x="0" y="0"/>
          <a:chExt cx="0" cy="0"/>
        </a:xfrm>
      </p:grpSpPr>
      <p:pic>
        <p:nvPicPr>
          <p:cNvPr id="4" name="Picture 3" descr="A graph with a line and a dotted line&#10;&#10;Description automatically generated">
            <a:extLst>
              <a:ext uri="{FF2B5EF4-FFF2-40B4-BE49-F238E27FC236}">
                <a16:creationId xmlns:a16="http://schemas.microsoft.com/office/drawing/2014/main" id="{EA52F1DB-9210-AD0C-05D6-21D13B72F2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3156" y="1771016"/>
            <a:ext cx="11439064" cy="4653178"/>
          </a:xfrm>
          <a:prstGeom prst="rect">
            <a:avLst/>
          </a:prstGeom>
        </p:spPr>
      </p:pic>
      <p:pic>
        <p:nvPicPr>
          <p:cNvPr id="3" name="Afbeelding 2" descr="Afbeelding met tekst, logo, rood, ontwerp&#10;&#10;Automatisch gegenereerde beschrijving">
            <a:extLst>
              <a:ext uri="{FF2B5EF4-FFF2-40B4-BE49-F238E27FC236}">
                <a16:creationId xmlns:a16="http://schemas.microsoft.com/office/drawing/2014/main" id="{5A29D90E-1ED4-FDA8-0CD8-1DC0F364C4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37512" y="433806"/>
            <a:ext cx="2251332" cy="2223876"/>
          </a:xfrm>
          <a:prstGeom prst="rect">
            <a:avLst/>
          </a:prstGeom>
        </p:spPr>
      </p:pic>
      <p:sp>
        <p:nvSpPr>
          <p:cNvPr id="2" name="TextBox 1">
            <a:extLst>
              <a:ext uri="{FF2B5EF4-FFF2-40B4-BE49-F238E27FC236}">
                <a16:creationId xmlns:a16="http://schemas.microsoft.com/office/drawing/2014/main" id="{9833A140-A771-2FC0-4239-CDD2D9E4DB76}"/>
              </a:ext>
            </a:extLst>
          </p:cNvPr>
          <p:cNvSpPr txBox="1"/>
          <p:nvPr/>
        </p:nvSpPr>
        <p:spPr>
          <a:xfrm>
            <a:off x="1471320" y="285750"/>
            <a:ext cx="7661969" cy="461665"/>
          </a:xfrm>
          <a:prstGeom prst="rect">
            <a:avLst/>
          </a:prstGeom>
          <a:solidFill>
            <a:schemeClr val="bg1"/>
          </a:solidFill>
        </p:spPr>
        <p:txBody>
          <a:bodyPr wrap="none" rtlCol="0">
            <a:spAutoFit/>
          </a:bodyPr>
          <a:lstStyle/>
          <a:p>
            <a:r>
              <a:rPr lang="nl-BE" sz="2400"/>
              <a:t>Spanningsindicator Leerkracht kleuter-of lager onderwijs</a:t>
            </a:r>
          </a:p>
        </p:txBody>
      </p:sp>
    </p:spTree>
    <p:extLst>
      <p:ext uri="{BB962C8B-B14F-4D97-AF65-F5344CB8AC3E}">
        <p14:creationId xmlns:p14="http://schemas.microsoft.com/office/powerpoint/2010/main" val="1692741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1D184-4BE2-C9DF-3EE8-DF6182146E5B}"/>
            </a:ext>
          </a:extLst>
        </p:cNvPr>
        <p:cNvGrpSpPr/>
        <p:nvPr/>
      </p:nvGrpSpPr>
      <p:grpSpPr>
        <a:xfrm>
          <a:off x="0" y="0"/>
          <a:ext cx="0" cy="0"/>
          <a:chOff x="0" y="0"/>
          <a:chExt cx="0" cy="0"/>
        </a:xfrm>
      </p:grpSpPr>
      <p:pic>
        <p:nvPicPr>
          <p:cNvPr id="4" name="Picture 3" descr="A graph with red lines and numbers&#10;&#10;Description automatically generated">
            <a:extLst>
              <a:ext uri="{FF2B5EF4-FFF2-40B4-BE49-F238E27FC236}">
                <a16:creationId xmlns:a16="http://schemas.microsoft.com/office/drawing/2014/main" id="{D938A7DE-AA04-1C48-1A08-07889AC726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6945" y="1545744"/>
            <a:ext cx="8651967" cy="4350083"/>
          </a:xfrm>
          <a:prstGeom prst="rect">
            <a:avLst/>
          </a:prstGeom>
        </p:spPr>
      </p:pic>
      <p:sp>
        <p:nvSpPr>
          <p:cNvPr id="5" name="TextBox 4">
            <a:extLst>
              <a:ext uri="{FF2B5EF4-FFF2-40B4-BE49-F238E27FC236}">
                <a16:creationId xmlns:a16="http://schemas.microsoft.com/office/drawing/2014/main" id="{62EF633B-DDB2-9BBC-4893-F629D09FEF5A}"/>
              </a:ext>
            </a:extLst>
          </p:cNvPr>
          <p:cNvSpPr txBox="1"/>
          <p:nvPr/>
        </p:nvSpPr>
        <p:spPr>
          <a:xfrm>
            <a:off x="152753" y="202973"/>
            <a:ext cx="10439653" cy="461665"/>
          </a:xfrm>
          <a:prstGeom prst="rect">
            <a:avLst/>
          </a:prstGeom>
          <a:solidFill>
            <a:schemeClr val="bg1"/>
          </a:solidFill>
        </p:spPr>
        <p:txBody>
          <a:bodyPr wrap="none" rtlCol="0">
            <a:spAutoFit/>
          </a:bodyPr>
          <a:lstStyle/>
          <a:p>
            <a:r>
              <a:rPr lang="nl-BE" sz="2400"/>
              <a:t>Trends in Pisa – geletterdheid, wiskundige en wetenschappelijke geletterdheid</a:t>
            </a:r>
          </a:p>
        </p:txBody>
      </p:sp>
      <p:pic>
        <p:nvPicPr>
          <p:cNvPr id="3" name="Afbeelding 2" descr="Afbeelding met tekst, logo, rood, ontwerp&#10;&#10;Automatisch gegenereerde beschrijving">
            <a:extLst>
              <a:ext uri="{FF2B5EF4-FFF2-40B4-BE49-F238E27FC236}">
                <a16:creationId xmlns:a16="http://schemas.microsoft.com/office/drawing/2014/main" id="{5A29D90E-1ED4-FDA8-0CD8-1DC0F364C4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06092" y="1005306"/>
            <a:ext cx="2251332" cy="2223876"/>
          </a:xfrm>
          <a:prstGeom prst="rect">
            <a:avLst/>
          </a:prstGeom>
        </p:spPr>
      </p:pic>
    </p:spTree>
    <p:extLst>
      <p:ext uri="{BB962C8B-B14F-4D97-AF65-F5344CB8AC3E}">
        <p14:creationId xmlns:p14="http://schemas.microsoft.com/office/powerpoint/2010/main" val="2140746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82BF68B-86B3-6CBE-1DCA-50A15B9B8940}"/>
            </a:ext>
          </a:extLst>
        </p:cNvPr>
        <p:cNvGrpSpPr/>
        <p:nvPr/>
      </p:nvGrpSpPr>
      <p:grpSpPr>
        <a:xfrm>
          <a:off x="0" y="0"/>
          <a:ext cx="0" cy="0"/>
          <a:chOff x="0" y="0"/>
          <a:chExt cx="0" cy="0"/>
        </a:xfrm>
      </p:grpSpPr>
      <p:pic>
        <p:nvPicPr>
          <p:cNvPr id="3" name="Afbeelding 2" descr="Afbeelding met tekst, logo, rood, ontwerp&#10;&#10;Automatisch gegenereerde beschrijving">
            <a:extLst>
              <a:ext uri="{FF2B5EF4-FFF2-40B4-BE49-F238E27FC236}">
                <a16:creationId xmlns:a16="http://schemas.microsoft.com/office/drawing/2014/main" id="{EF810554-455B-8435-42DC-0F15582DAA2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37512" y="433806"/>
            <a:ext cx="2251332" cy="2223876"/>
          </a:xfrm>
          <a:prstGeom prst="rect">
            <a:avLst/>
          </a:prstGeom>
        </p:spPr>
      </p:pic>
      <p:pic>
        <p:nvPicPr>
          <p:cNvPr id="4" name="Picture 3" descr="A graph of red and grey bars&#10;&#10;Description automatically generated">
            <a:extLst>
              <a:ext uri="{FF2B5EF4-FFF2-40B4-BE49-F238E27FC236}">
                <a16:creationId xmlns:a16="http://schemas.microsoft.com/office/drawing/2014/main" id="{5470C1F9-C505-CEBF-179F-3BBFDA8CAC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621" y="0"/>
            <a:ext cx="9144000" cy="6858000"/>
          </a:xfrm>
          <a:prstGeom prst="rect">
            <a:avLst/>
          </a:prstGeom>
        </p:spPr>
      </p:pic>
      <p:sp>
        <p:nvSpPr>
          <p:cNvPr id="2" name="TextBox 1">
            <a:extLst>
              <a:ext uri="{FF2B5EF4-FFF2-40B4-BE49-F238E27FC236}">
                <a16:creationId xmlns:a16="http://schemas.microsoft.com/office/drawing/2014/main" id="{C74D3811-41CB-02AE-3ECC-6977CA1E2FD4}"/>
              </a:ext>
            </a:extLst>
          </p:cNvPr>
          <p:cNvSpPr txBox="1"/>
          <p:nvPr/>
        </p:nvSpPr>
        <p:spPr>
          <a:xfrm>
            <a:off x="1585620" y="410946"/>
            <a:ext cx="6820072" cy="461665"/>
          </a:xfrm>
          <a:prstGeom prst="rect">
            <a:avLst/>
          </a:prstGeom>
          <a:solidFill>
            <a:schemeClr val="bg1"/>
          </a:solidFill>
        </p:spPr>
        <p:txBody>
          <a:bodyPr wrap="none" rtlCol="0">
            <a:spAutoFit/>
          </a:bodyPr>
          <a:lstStyle/>
          <a:p>
            <a:r>
              <a:rPr lang="nl-BE" sz="2400"/>
              <a:t>Vroegtijdige schoolverlaters (t.o.v. schoolverlaters)</a:t>
            </a:r>
          </a:p>
        </p:txBody>
      </p:sp>
    </p:spTree>
    <p:extLst>
      <p:ext uri="{BB962C8B-B14F-4D97-AF65-F5344CB8AC3E}">
        <p14:creationId xmlns:p14="http://schemas.microsoft.com/office/powerpoint/2010/main" val="4119088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1D184-4BE2-C9DF-3EE8-DF6182146E5B}"/>
            </a:ext>
          </a:extLst>
        </p:cNvPr>
        <p:cNvGrpSpPr/>
        <p:nvPr/>
      </p:nvGrpSpPr>
      <p:grpSpPr>
        <a:xfrm>
          <a:off x="0" y="0"/>
          <a:ext cx="0" cy="0"/>
          <a:chOff x="0" y="0"/>
          <a:chExt cx="0" cy="0"/>
        </a:xfrm>
      </p:grpSpPr>
      <p:pic>
        <p:nvPicPr>
          <p:cNvPr id="3" name="Afbeelding 2" descr="Afbeelding met tekst, logo, rood, ontwerp&#10;&#10;Automatisch gegenereerde beschrijving">
            <a:extLst>
              <a:ext uri="{FF2B5EF4-FFF2-40B4-BE49-F238E27FC236}">
                <a16:creationId xmlns:a16="http://schemas.microsoft.com/office/drawing/2014/main" id="{5A29D90E-1ED4-FDA8-0CD8-1DC0F364C4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37512" y="433806"/>
            <a:ext cx="2251332" cy="2223876"/>
          </a:xfrm>
          <a:prstGeom prst="rect">
            <a:avLst/>
          </a:prstGeom>
        </p:spPr>
      </p:pic>
      <p:pic>
        <p:nvPicPr>
          <p:cNvPr id="4" name="Picture 3">
            <a:extLst>
              <a:ext uri="{FF2B5EF4-FFF2-40B4-BE49-F238E27FC236}">
                <a16:creationId xmlns:a16="http://schemas.microsoft.com/office/drawing/2014/main" id="{93C9AB05-5458-176E-F0D2-D0DBF6766F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6311" y="387957"/>
            <a:ext cx="5266371" cy="6082086"/>
          </a:xfrm>
          <a:prstGeom prst="rect">
            <a:avLst/>
          </a:prstGeom>
        </p:spPr>
      </p:pic>
      <p:sp>
        <p:nvSpPr>
          <p:cNvPr id="5" name="TextBox 4">
            <a:extLst>
              <a:ext uri="{FF2B5EF4-FFF2-40B4-BE49-F238E27FC236}">
                <a16:creationId xmlns:a16="http://schemas.microsoft.com/office/drawing/2014/main" id="{CF22D736-E1DE-CDBD-E18D-C3DF23C74667}"/>
              </a:ext>
            </a:extLst>
          </p:cNvPr>
          <p:cNvSpPr txBox="1"/>
          <p:nvPr/>
        </p:nvSpPr>
        <p:spPr>
          <a:xfrm>
            <a:off x="617172" y="433806"/>
            <a:ext cx="3064172" cy="553998"/>
          </a:xfrm>
          <a:prstGeom prst="rect">
            <a:avLst/>
          </a:prstGeom>
          <a:noFill/>
        </p:spPr>
        <p:txBody>
          <a:bodyPr wrap="none" rtlCol="0">
            <a:spAutoFit/>
          </a:bodyPr>
          <a:lstStyle/>
          <a:p>
            <a:r>
              <a:rPr lang="nl-BE" sz="3000"/>
              <a:t>Levenslang Leren</a:t>
            </a:r>
          </a:p>
        </p:txBody>
      </p:sp>
      <p:sp>
        <p:nvSpPr>
          <p:cNvPr id="6" name="TextBox 5">
            <a:extLst>
              <a:ext uri="{FF2B5EF4-FFF2-40B4-BE49-F238E27FC236}">
                <a16:creationId xmlns:a16="http://schemas.microsoft.com/office/drawing/2014/main" id="{A1541652-D6FF-D11F-F9B9-2C67B225FFEC}"/>
              </a:ext>
            </a:extLst>
          </p:cNvPr>
          <p:cNvSpPr txBox="1"/>
          <p:nvPr/>
        </p:nvSpPr>
        <p:spPr>
          <a:xfrm>
            <a:off x="617172" y="1152638"/>
            <a:ext cx="2818237" cy="2031325"/>
          </a:xfrm>
          <a:prstGeom prst="rect">
            <a:avLst/>
          </a:prstGeom>
          <a:noFill/>
        </p:spPr>
        <p:txBody>
          <a:bodyPr wrap="square" rtlCol="0">
            <a:spAutoFit/>
          </a:bodyPr>
          <a:lstStyle/>
          <a:p>
            <a:r>
              <a:rPr lang="nl-BE">
                <a:latin typeface="Calibri" panose="020F0502020204030204" pitchFamily="34" charset="0"/>
                <a:ea typeface="Calibri" panose="020F0502020204030204" pitchFamily="34" charset="0"/>
                <a:cs typeface="Calibri" panose="020F0502020204030204" pitchFamily="34" charset="0"/>
              </a:rPr>
              <a:t>Aandeel van de bevolking (25-64 jaar) dat in de referentieperiode van vier weken deelnam aan een opleiding in het reguliere onderwijs of buiten het reguliere onderwijs.</a:t>
            </a:r>
          </a:p>
        </p:txBody>
      </p:sp>
    </p:spTree>
    <p:extLst>
      <p:ext uri="{BB962C8B-B14F-4D97-AF65-F5344CB8AC3E}">
        <p14:creationId xmlns:p14="http://schemas.microsoft.com/office/powerpoint/2010/main" val="653266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1D184-4BE2-C9DF-3EE8-DF6182146E5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A52F1DB-9210-AD0C-05D6-21D13B72F24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03156" y="1771016"/>
            <a:ext cx="11439063" cy="4653178"/>
          </a:xfrm>
          <a:prstGeom prst="rect">
            <a:avLst/>
          </a:prstGeom>
        </p:spPr>
      </p:pic>
      <p:pic>
        <p:nvPicPr>
          <p:cNvPr id="3" name="Afbeelding 2" descr="Afbeelding met tekst, logo, rood, ontwerp&#10;&#10;Automatisch gegenereerde beschrijving">
            <a:extLst>
              <a:ext uri="{FF2B5EF4-FFF2-40B4-BE49-F238E27FC236}">
                <a16:creationId xmlns:a16="http://schemas.microsoft.com/office/drawing/2014/main" id="{5A29D90E-1ED4-FDA8-0CD8-1DC0F364C4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37512" y="433806"/>
            <a:ext cx="2251332" cy="2223876"/>
          </a:xfrm>
          <a:prstGeom prst="rect">
            <a:avLst/>
          </a:prstGeom>
        </p:spPr>
      </p:pic>
      <p:sp>
        <p:nvSpPr>
          <p:cNvPr id="2" name="TextBox 1">
            <a:extLst>
              <a:ext uri="{FF2B5EF4-FFF2-40B4-BE49-F238E27FC236}">
                <a16:creationId xmlns:a16="http://schemas.microsoft.com/office/drawing/2014/main" id="{D2DB8D08-E5FD-1272-F3D1-9B47FC16B1D1}"/>
              </a:ext>
            </a:extLst>
          </p:cNvPr>
          <p:cNvSpPr txBox="1"/>
          <p:nvPr/>
        </p:nvSpPr>
        <p:spPr>
          <a:xfrm>
            <a:off x="1505315" y="433806"/>
            <a:ext cx="6930039" cy="461665"/>
          </a:xfrm>
          <a:prstGeom prst="rect">
            <a:avLst/>
          </a:prstGeom>
          <a:solidFill>
            <a:schemeClr val="bg1"/>
          </a:solidFill>
        </p:spPr>
        <p:txBody>
          <a:bodyPr wrap="none" rtlCol="0">
            <a:spAutoFit/>
          </a:bodyPr>
          <a:lstStyle/>
          <a:p>
            <a:r>
              <a:rPr lang="nl-BE" sz="2400"/>
              <a:t>Spanningsindicator Leerkracht secundair onderwijs</a:t>
            </a:r>
          </a:p>
        </p:txBody>
      </p:sp>
    </p:spTree>
    <p:extLst>
      <p:ext uri="{BB962C8B-B14F-4D97-AF65-F5344CB8AC3E}">
        <p14:creationId xmlns:p14="http://schemas.microsoft.com/office/powerpoint/2010/main" val="1872638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1CB0D-BB1D-4D5B-C0AB-149E4147020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5FAF5B53-2A86-6B27-DA50-9AC29E1E4034}"/>
              </a:ext>
            </a:extLst>
          </p:cNvPr>
          <p:cNvSpPr txBox="1"/>
          <p:nvPr/>
        </p:nvSpPr>
        <p:spPr>
          <a:xfrm>
            <a:off x="683648" y="445964"/>
            <a:ext cx="9318661" cy="461665"/>
          </a:xfrm>
          <a:prstGeom prst="rect">
            <a:avLst/>
          </a:prstGeom>
          <a:noFill/>
        </p:spPr>
        <p:txBody>
          <a:bodyPr wrap="square" rtlCol="0">
            <a:spAutoFit/>
          </a:bodyPr>
          <a:lstStyle/>
          <a:p>
            <a:r>
              <a:rPr lang="nl-BE" sz="2400">
                <a:latin typeface="Poppins SemiBold" panose="00000700000000000000" pitchFamily="2" charset="0"/>
                <a:cs typeface="Poppins SemiBold" panose="00000700000000000000" pitchFamily="2" charset="0"/>
              </a:rPr>
              <a:t>Deinze? </a:t>
            </a:r>
          </a:p>
        </p:txBody>
      </p:sp>
      <p:sp>
        <p:nvSpPr>
          <p:cNvPr id="6" name="Tekstvak 5">
            <a:extLst>
              <a:ext uri="{FF2B5EF4-FFF2-40B4-BE49-F238E27FC236}">
                <a16:creationId xmlns:a16="http://schemas.microsoft.com/office/drawing/2014/main" id="{18071581-6A3E-09F1-123A-8E77F6F5F16E}"/>
              </a:ext>
            </a:extLst>
          </p:cNvPr>
          <p:cNvSpPr txBox="1"/>
          <p:nvPr/>
        </p:nvSpPr>
        <p:spPr>
          <a:xfrm>
            <a:off x="2742414" y="1154474"/>
            <a:ext cx="6970986" cy="1015663"/>
          </a:xfrm>
          <a:prstGeom prst="rect">
            <a:avLst/>
          </a:prstGeom>
          <a:noFill/>
        </p:spPr>
        <p:txBody>
          <a:bodyPr wrap="square" rtlCol="0">
            <a:spAutoFit/>
          </a:bodyPr>
          <a:lstStyle/>
          <a:p>
            <a:pPr marL="342900" indent="-342900">
              <a:buFont typeface="Arial" panose="020B0604020202020204" pitchFamily="34" charset="0"/>
              <a:buChar char="•"/>
            </a:pPr>
            <a:endParaRPr lang="nl-BE" sz="20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Gemeentelijk onderwijs</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Aankoop educatief en basismateriaal </a:t>
            </a:r>
          </a:p>
        </p:txBody>
      </p:sp>
      <p:sp>
        <p:nvSpPr>
          <p:cNvPr id="11" name="Tekstvak 10">
            <a:extLst>
              <a:ext uri="{FF2B5EF4-FFF2-40B4-BE49-F238E27FC236}">
                <a16:creationId xmlns:a16="http://schemas.microsoft.com/office/drawing/2014/main" id="{41310EC1-2F6F-1CBC-CFBF-9E7B9D6130FF}"/>
              </a:ext>
            </a:extLst>
          </p:cNvPr>
          <p:cNvSpPr txBox="1"/>
          <p:nvPr/>
        </p:nvSpPr>
        <p:spPr>
          <a:xfrm>
            <a:off x="2742414" y="2568747"/>
            <a:ext cx="8245886" cy="1015663"/>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Samenwerkingen met jeugd/politie/Sociaal Huis</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Onderwijs voor specifieke doelgroepen</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Levenslang leren </a:t>
            </a:r>
          </a:p>
        </p:txBody>
      </p:sp>
      <p:sp>
        <p:nvSpPr>
          <p:cNvPr id="14" name="Tekstvak 13">
            <a:extLst>
              <a:ext uri="{FF2B5EF4-FFF2-40B4-BE49-F238E27FC236}">
                <a16:creationId xmlns:a16="http://schemas.microsoft.com/office/drawing/2014/main" id="{902ED841-AC86-CD89-E39B-0206EA40C0EC}"/>
              </a:ext>
            </a:extLst>
          </p:cNvPr>
          <p:cNvSpPr txBox="1"/>
          <p:nvPr/>
        </p:nvSpPr>
        <p:spPr>
          <a:xfrm>
            <a:off x="2742414" y="3805890"/>
            <a:ext cx="8245886" cy="400110"/>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Gezonde school </a:t>
            </a:r>
          </a:p>
        </p:txBody>
      </p:sp>
      <p:sp>
        <p:nvSpPr>
          <p:cNvPr id="17" name="Tekstvak 16">
            <a:extLst>
              <a:ext uri="{FF2B5EF4-FFF2-40B4-BE49-F238E27FC236}">
                <a16:creationId xmlns:a16="http://schemas.microsoft.com/office/drawing/2014/main" id="{DD694A34-45B2-4A2C-35B0-8DC4128C7F49}"/>
              </a:ext>
            </a:extLst>
          </p:cNvPr>
          <p:cNvSpPr txBox="1"/>
          <p:nvPr/>
        </p:nvSpPr>
        <p:spPr>
          <a:xfrm>
            <a:off x="2742414" y="5043034"/>
            <a:ext cx="8245886" cy="1015663"/>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Digitale geletterdheid</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Mediawijsheid</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E-inclusie </a:t>
            </a:r>
          </a:p>
        </p:txBody>
      </p:sp>
      <p:pic>
        <p:nvPicPr>
          <p:cNvPr id="15" name="Graphic 14" descr="voedelveiligheid met effen opvulling">
            <a:extLst>
              <a:ext uri="{FF2B5EF4-FFF2-40B4-BE49-F238E27FC236}">
                <a16:creationId xmlns:a16="http://schemas.microsoft.com/office/drawing/2014/main" id="{5072D1A2-6CEA-299D-26E9-0CF8B52E1D4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2207" y="3714571"/>
            <a:ext cx="914400" cy="914400"/>
          </a:xfrm>
          <a:prstGeom prst="rect">
            <a:avLst/>
          </a:prstGeom>
        </p:spPr>
      </p:pic>
      <p:pic>
        <p:nvPicPr>
          <p:cNvPr id="3" name="Afbeelding 2" descr="Afbeelding met tekst, logo, rood, ontwerp&#10;&#10;Automatisch gegenereerde beschrijving">
            <a:extLst>
              <a:ext uri="{FF2B5EF4-FFF2-40B4-BE49-F238E27FC236}">
                <a16:creationId xmlns:a16="http://schemas.microsoft.com/office/drawing/2014/main" id="{24E1933B-74A6-1E55-5889-21B70FD0522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570837" y="299454"/>
            <a:ext cx="2251332" cy="2223876"/>
          </a:xfrm>
          <a:prstGeom prst="rect">
            <a:avLst/>
          </a:prstGeom>
        </p:spPr>
      </p:pic>
      <p:pic>
        <p:nvPicPr>
          <p:cNvPr id="12" name="Graphic 11" descr="School met effen opvulling">
            <a:extLst>
              <a:ext uri="{FF2B5EF4-FFF2-40B4-BE49-F238E27FC236}">
                <a16:creationId xmlns:a16="http://schemas.microsoft.com/office/drawing/2014/main" id="{DEB3E0FF-2308-9C09-8680-AFCA2C104A9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79090" y="1320041"/>
            <a:ext cx="914400" cy="914400"/>
          </a:xfrm>
          <a:prstGeom prst="rect">
            <a:avLst/>
          </a:prstGeom>
        </p:spPr>
      </p:pic>
      <p:pic>
        <p:nvPicPr>
          <p:cNvPr id="19" name="Graphic 18" descr="Overdracht met effen opvulling">
            <a:extLst>
              <a:ext uri="{FF2B5EF4-FFF2-40B4-BE49-F238E27FC236}">
                <a16:creationId xmlns:a16="http://schemas.microsoft.com/office/drawing/2014/main" id="{269354F0-6F1B-C74D-91D0-A8121C7939F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02207" y="2568747"/>
            <a:ext cx="914400" cy="914400"/>
          </a:xfrm>
          <a:prstGeom prst="rect">
            <a:avLst/>
          </a:prstGeom>
        </p:spPr>
      </p:pic>
      <p:pic>
        <p:nvPicPr>
          <p:cNvPr id="22" name="Graphic 21" descr="Mannelijke programmeur met effen opvulling">
            <a:extLst>
              <a:ext uri="{FF2B5EF4-FFF2-40B4-BE49-F238E27FC236}">
                <a16:creationId xmlns:a16="http://schemas.microsoft.com/office/drawing/2014/main" id="{5EA640A9-CF03-6FD1-6D55-9A9C5EADE84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46500" y="5030191"/>
            <a:ext cx="914400" cy="914400"/>
          </a:xfrm>
          <a:prstGeom prst="rect">
            <a:avLst/>
          </a:prstGeom>
        </p:spPr>
      </p:pic>
    </p:spTree>
    <p:extLst>
      <p:ext uri="{BB962C8B-B14F-4D97-AF65-F5344CB8AC3E}">
        <p14:creationId xmlns:p14="http://schemas.microsoft.com/office/powerpoint/2010/main" val="148487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71EBDB-005B-A7DE-3AC8-1B6C202AD8B3}"/>
            </a:ext>
          </a:extLst>
        </p:cNvPr>
        <p:cNvGrpSpPr/>
        <p:nvPr/>
      </p:nvGrpSpPr>
      <p:grpSpPr>
        <a:xfrm>
          <a:off x="0" y="0"/>
          <a:ext cx="0" cy="0"/>
          <a:chOff x="0" y="0"/>
          <a:chExt cx="0" cy="0"/>
        </a:xfrm>
      </p:grpSpPr>
      <p:pic>
        <p:nvPicPr>
          <p:cNvPr id="4" name="Afbeelding 3" descr="Afbeelding met tekst, Lettertype, rood, Graphics&#10;&#10;Automatisch gegenereerde beschrijving">
            <a:extLst>
              <a:ext uri="{FF2B5EF4-FFF2-40B4-BE49-F238E27FC236}">
                <a16:creationId xmlns:a16="http://schemas.microsoft.com/office/drawing/2014/main" id="{2EE0640A-A36C-6738-F683-7D3C64888D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65845" y="572635"/>
            <a:ext cx="2196690" cy="2230486"/>
          </a:xfrm>
          <a:prstGeom prst="rect">
            <a:avLst/>
          </a:prstGeom>
          <a:solidFill>
            <a:schemeClr val="accent1"/>
          </a:solidFill>
        </p:spPr>
      </p:pic>
      <p:pic>
        <p:nvPicPr>
          <p:cNvPr id="5" name="Picture 4" descr="A graph with red and grey bars&#10;&#10;Description automatically generated">
            <a:extLst>
              <a:ext uri="{FF2B5EF4-FFF2-40B4-BE49-F238E27FC236}">
                <a16:creationId xmlns:a16="http://schemas.microsoft.com/office/drawing/2014/main" id="{BEB2F50C-70A5-32A2-0072-475AB1A344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81" y="0"/>
            <a:ext cx="9144000" cy="6858000"/>
          </a:xfrm>
          <a:prstGeom prst="rect">
            <a:avLst/>
          </a:prstGeom>
        </p:spPr>
      </p:pic>
      <p:sp>
        <p:nvSpPr>
          <p:cNvPr id="2" name="TextBox 1">
            <a:extLst>
              <a:ext uri="{FF2B5EF4-FFF2-40B4-BE49-F238E27FC236}">
                <a16:creationId xmlns:a16="http://schemas.microsoft.com/office/drawing/2014/main" id="{19EE4B8B-C606-5EF8-9BC6-03FE1F8E0BF8}"/>
              </a:ext>
            </a:extLst>
          </p:cNvPr>
          <p:cNvSpPr txBox="1"/>
          <p:nvPr/>
        </p:nvSpPr>
        <p:spPr>
          <a:xfrm>
            <a:off x="1668762" y="0"/>
            <a:ext cx="8854475" cy="461665"/>
          </a:xfrm>
          <a:prstGeom prst="rect">
            <a:avLst/>
          </a:prstGeom>
          <a:solidFill>
            <a:schemeClr val="bg1"/>
          </a:solidFill>
        </p:spPr>
        <p:txBody>
          <a:bodyPr wrap="none" rtlCol="0">
            <a:spAutoFit/>
          </a:bodyPr>
          <a:lstStyle/>
          <a:p>
            <a:r>
              <a:rPr lang="nl-BE" sz="2400"/>
              <a:t>Subjectieve armoede Heel erg moeilijk om rond te komen - Deinze</a:t>
            </a:r>
          </a:p>
        </p:txBody>
      </p:sp>
    </p:spTree>
    <p:extLst>
      <p:ext uri="{BB962C8B-B14F-4D97-AF65-F5344CB8AC3E}">
        <p14:creationId xmlns:p14="http://schemas.microsoft.com/office/powerpoint/2010/main" val="2524786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03051-3F5C-1CE2-5140-F7BF03245972}"/>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683909CE-975B-20F9-02D2-DF374EF4A872}"/>
              </a:ext>
            </a:extLst>
          </p:cNvPr>
          <p:cNvSpPr txBox="1"/>
          <p:nvPr/>
        </p:nvSpPr>
        <p:spPr>
          <a:xfrm>
            <a:off x="683648" y="445964"/>
            <a:ext cx="9318661" cy="461665"/>
          </a:xfrm>
          <a:prstGeom prst="rect">
            <a:avLst/>
          </a:prstGeom>
          <a:noFill/>
        </p:spPr>
        <p:txBody>
          <a:bodyPr wrap="square" rtlCol="0">
            <a:spAutoFit/>
          </a:bodyPr>
          <a:lstStyle/>
          <a:p>
            <a:r>
              <a:rPr lang="nl-BE" sz="2400">
                <a:latin typeface="Poppins SemiBold" panose="00000700000000000000" pitchFamily="2" charset="0"/>
                <a:cs typeface="Poppins SemiBold" panose="00000700000000000000" pitchFamily="2" charset="0"/>
              </a:rPr>
              <a:t>Deinze? </a:t>
            </a:r>
          </a:p>
        </p:txBody>
      </p:sp>
      <p:sp>
        <p:nvSpPr>
          <p:cNvPr id="6" name="Tekstvak 5">
            <a:extLst>
              <a:ext uri="{FF2B5EF4-FFF2-40B4-BE49-F238E27FC236}">
                <a16:creationId xmlns:a16="http://schemas.microsoft.com/office/drawing/2014/main" id="{82F47690-33BB-9B65-CBC7-2D68F99888C2}"/>
              </a:ext>
            </a:extLst>
          </p:cNvPr>
          <p:cNvSpPr txBox="1"/>
          <p:nvPr/>
        </p:nvSpPr>
        <p:spPr>
          <a:xfrm>
            <a:off x="2742414" y="1740836"/>
            <a:ext cx="6970986" cy="1631216"/>
          </a:xfrm>
          <a:prstGeom prst="rect">
            <a:avLst/>
          </a:prstGeom>
          <a:noFill/>
        </p:spPr>
        <p:txBody>
          <a:bodyPr wrap="square" rtlCol="0">
            <a:spAutoFit/>
          </a:bodyPr>
          <a:lstStyle/>
          <a:p>
            <a:pPr marL="342900" indent="-342900">
              <a:buFont typeface="Arial" panose="020B0604020202020204" pitchFamily="34" charset="0"/>
              <a:buChar char="•"/>
            </a:pPr>
            <a:endParaRPr lang="nl-BE" sz="20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KADE (kunstacademie Deinze)</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Muziek, woord, beeld</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Verschillende filialen </a:t>
            </a:r>
          </a:p>
          <a:p>
            <a:endParaRPr lang="nl-BE" sz="2000">
              <a:latin typeface="Calibri" panose="020F0502020204030204" pitchFamily="34" charset="0"/>
              <a:cs typeface="Calibri" panose="020F0502020204030204" pitchFamily="34" charset="0"/>
            </a:endParaRPr>
          </a:p>
        </p:txBody>
      </p:sp>
      <p:sp>
        <p:nvSpPr>
          <p:cNvPr id="11" name="Tekstvak 10">
            <a:extLst>
              <a:ext uri="{FF2B5EF4-FFF2-40B4-BE49-F238E27FC236}">
                <a16:creationId xmlns:a16="http://schemas.microsoft.com/office/drawing/2014/main" id="{390215A4-640B-5A11-6469-47A9D48ACA48}"/>
              </a:ext>
            </a:extLst>
          </p:cNvPr>
          <p:cNvSpPr txBox="1"/>
          <p:nvPr/>
        </p:nvSpPr>
        <p:spPr>
          <a:xfrm>
            <a:off x="2814333" y="4012557"/>
            <a:ext cx="8245886" cy="400110"/>
          </a:xfrm>
          <a:prstGeom prst="rect">
            <a:avLst/>
          </a:prstGeom>
          <a:noFill/>
        </p:spPr>
        <p:txBody>
          <a:bodyPr wrap="square" rtlCol="0">
            <a:spAutoFit/>
          </a:bodyPr>
          <a:lstStyle/>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Huiswerkbegeleiding (De Katrol) </a:t>
            </a:r>
          </a:p>
        </p:txBody>
      </p:sp>
      <p:pic>
        <p:nvPicPr>
          <p:cNvPr id="3" name="Afbeelding 2" descr="Afbeelding met tekst, logo, rood, ontwerp&#10;&#10;Automatisch gegenereerde beschrijving">
            <a:extLst>
              <a:ext uri="{FF2B5EF4-FFF2-40B4-BE49-F238E27FC236}">
                <a16:creationId xmlns:a16="http://schemas.microsoft.com/office/drawing/2014/main" id="{1E024C0C-7672-DF66-D34D-13752A6204E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70837" y="299454"/>
            <a:ext cx="2251332" cy="2223876"/>
          </a:xfrm>
          <a:prstGeom prst="rect">
            <a:avLst/>
          </a:prstGeom>
        </p:spPr>
      </p:pic>
      <p:pic>
        <p:nvPicPr>
          <p:cNvPr id="4" name="Graphic 3" descr="Piano met effen opvulling">
            <a:extLst>
              <a:ext uri="{FF2B5EF4-FFF2-40B4-BE49-F238E27FC236}">
                <a16:creationId xmlns:a16="http://schemas.microsoft.com/office/drawing/2014/main" id="{2122A792-E7EA-BC41-6139-1BBB6FD535D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6006" y="2066130"/>
            <a:ext cx="914400" cy="914400"/>
          </a:xfrm>
          <a:prstGeom prst="rect">
            <a:avLst/>
          </a:prstGeom>
        </p:spPr>
      </p:pic>
      <p:pic>
        <p:nvPicPr>
          <p:cNvPr id="8" name="Graphic 7" descr="Postvak IN met effen opvulling">
            <a:extLst>
              <a:ext uri="{FF2B5EF4-FFF2-40B4-BE49-F238E27FC236}">
                <a16:creationId xmlns:a16="http://schemas.microsoft.com/office/drawing/2014/main" id="{51A561E3-A45B-1C3A-176D-1512BC60864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6500" y="3755412"/>
            <a:ext cx="914400" cy="914400"/>
          </a:xfrm>
          <a:prstGeom prst="rect">
            <a:avLst/>
          </a:prstGeom>
        </p:spPr>
      </p:pic>
    </p:spTree>
    <p:extLst>
      <p:ext uri="{BB962C8B-B14F-4D97-AF65-F5344CB8AC3E}">
        <p14:creationId xmlns:p14="http://schemas.microsoft.com/office/powerpoint/2010/main" val="3196186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604D6-9091-9F1D-A0AC-D5117B43CE4C}"/>
            </a:ext>
          </a:extLst>
        </p:cNvPr>
        <p:cNvGrpSpPr/>
        <p:nvPr/>
      </p:nvGrpSpPr>
      <p:grpSpPr>
        <a:xfrm>
          <a:off x="0" y="0"/>
          <a:ext cx="0" cy="0"/>
          <a:chOff x="0" y="0"/>
          <a:chExt cx="0" cy="0"/>
        </a:xfrm>
      </p:grpSpPr>
      <p:pic>
        <p:nvPicPr>
          <p:cNvPr id="2" name="Afbeelding 1" descr="Afbeelding met tekening, watervoertuig, silhouet&#10;&#10;Automatisch gegenereerde beschrijving">
            <a:extLst>
              <a:ext uri="{FF2B5EF4-FFF2-40B4-BE49-F238E27FC236}">
                <a16:creationId xmlns:a16="http://schemas.microsoft.com/office/drawing/2014/main" id="{17FEB1C4-8F83-3F96-68D7-40B792622250}"/>
              </a:ext>
            </a:extLst>
          </p:cNvPr>
          <p:cNvPicPr/>
          <p:nvPr/>
        </p:nvPicPr>
        <p:blipFill>
          <a:blip r:embed="rId3" cstate="screen">
            <a:extLst>
              <a:ext uri="{28A0092B-C50C-407E-A947-70E740481C1C}">
                <a14:useLocalDpi xmlns:a14="http://schemas.microsoft.com/office/drawing/2010/main"/>
              </a:ext>
            </a:extLst>
          </a:blip>
          <a:stretch>
            <a:fillRect/>
          </a:stretch>
        </p:blipFill>
        <p:spPr>
          <a:xfrm>
            <a:off x="-91256" y="-2249"/>
            <a:ext cx="12188006" cy="6860249"/>
          </a:xfrm>
          <a:prstGeom prst="rect">
            <a:avLst/>
          </a:prstGeom>
        </p:spPr>
      </p:pic>
      <p:sp>
        <p:nvSpPr>
          <p:cNvPr id="4" name="Tekstvak 3">
            <a:extLst>
              <a:ext uri="{FF2B5EF4-FFF2-40B4-BE49-F238E27FC236}">
                <a16:creationId xmlns:a16="http://schemas.microsoft.com/office/drawing/2014/main" id="{9ADFEAE4-7A28-464F-3467-549D8B9C9678}"/>
              </a:ext>
            </a:extLst>
          </p:cNvPr>
          <p:cNvSpPr txBox="1"/>
          <p:nvPr/>
        </p:nvSpPr>
        <p:spPr>
          <a:xfrm>
            <a:off x="616625" y="620699"/>
            <a:ext cx="9318661" cy="830997"/>
          </a:xfrm>
          <a:prstGeom prst="rect">
            <a:avLst/>
          </a:prstGeom>
          <a:noFill/>
        </p:spPr>
        <p:txBody>
          <a:bodyPr wrap="square" rtlCol="0">
            <a:spAutoFit/>
          </a:bodyPr>
          <a:lstStyle/>
          <a:p>
            <a:r>
              <a:rPr lang="nl-BE" sz="2400">
                <a:latin typeface="Poppins SemiBold" panose="00000700000000000000" pitchFamily="2" charset="0"/>
                <a:cs typeface="Poppins SemiBold" panose="00000700000000000000" pitchFamily="2" charset="0"/>
              </a:rPr>
              <a:t>Bereik gendergelijkheid en empowerment voor alle vrouwen en meisjes </a:t>
            </a:r>
          </a:p>
        </p:txBody>
      </p:sp>
      <p:sp>
        <p:nvSpPr>
          <p:cNvPr id="8" name="Tekstvak 7">
            <a:extLst>
              <a:ext uri="{FF2B5EF4-FFF2-40B4-BE49-F238E27FC236}">
                <a16:creationId xmlns:a16="http://schemas.microsoft.com/office/drawing/2014/main" id="{3695279D-D4CA-4162-A25B-F6B47219DB4C}"/>
              </a:ext>
            </a:extLst>
          </p:cNvPr>
          <p:cNvSpPr txBox="1"/>
          <p:nvPr/>
        </p:nvSpPr>
        <p:spPr>
          <a:xfrm rot="20004198">
            <a:off x="8998127" y="4023187"/>
            <a:ext cx="2855795" cy="830997"/>
          </a:xfrm>
          <a:prstGeom prst="rect">
            <a:avLst/>
          </a:prstGeom>
          <a:noFill/>
        </p:spPr>
        <p:txBody>
          <a:bodyPr wrap="square" rtlCol="0">
            <a:spAutoFit/>
          </a:bodyPr>
          <a:lstStyle/>
          <a:p>
            <a:r>
              <a:rPr lang="nl-BE" sz="4800">
                <a:highlight>
                  <a:srgbClr val="FFFF00"/>
                </a:highlight>
                <a:latin typeface="Poppins SemiBold" panose="00000700000000000000" pitchFamily="2" charset="0"/>
                <a:cs typeface="Poppins SemiBold" panose="00000700000000000000" pitchFamily="2" charset="0"/>
              </a:rPr>
              <a:t>2030</a:t>
            </a:r>
          </a:p>
        </p:txBody>
      </p:sp>
      <p:sp>
        <p:nvSpPr>
          <p:cNvPr id="9" name="Tekstvak 8">
            <a:extLst>
              <a:ext uri="{FF2B5EF4-FFF2-40B4-BE49-F238E27FC236}">
                <a16:creationId xmlns:a16="http://schemas.microsoft.com/office/drawing/2014/main" id="{97345581-2385-1D97-6D26-A508F141234B}"/>
              </a:ext>
            </a:extLst>
          </p:cNvPr>
          <p:cNvSpPr txBox="1"/>
          <p:nvPr/>
        </p:nvSpPr>
        <p:spPr>
          <a:xfrm>
            <a:off x="523982" y="2004459"/>
            <a:ext cx="9318661" cy="2739211"/>
          </a:xfrm>
          <a:prstGeom prst="rect">
            <a:avLst/>
          </a:prstGeom>
          <a:noFill/>
        </p:spPr>
        <p:txBody>
          <a:bodyPr wrap="square" rtlCol="0">
            <a:spAutoFit/>
          </a:bodyPr>
          <a:lstStyle/>
          <a:p>
            <a:endParaRPr lang="nl-BE" sz="2400">
              <a:latin typeface="Poppins SemiBold" panose="00000700000000000000" pitchFamily="2" charset="0"/>
              <a:cs typeface="Poppins SemiBold" panose="00000700000000000000" pitchFamily="2" charset="0"/>
            </a:endParaRPr>
          </a:p>
          <a:p>
            <a:endParaRPr lang="nl-BE" sz="2400">
              <a:latin typeface="Poppins SemiBold" panose="00000700000000000000" pitchFamily="2" charset="0"/>
              <a:cs typeface="Poppins SemiBold" panose="00000700000000000000" pitchFamily="2" charset="0"/>
            </a:endParaRP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Loonkloof</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Gendergeweld </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Seksuele intimidatie en uitbuiting </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Glazen plafond (vrouwen in topfuncties) </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Dialoog met vrouwenverenigingen, politie, OCMW, … </a:t>
            </a:r>
          </a:p>
          <a:p>
            <a:r>
              <a:rPr lang="nl-BE" sz="2400">
                <a:latin typeface="Poppins SemiBold" panose="00000700000000000000" pitchFamily="2" charset="0"/>
                <a:cs typeface="Poppins SemiBold" panose="00000700000000000000" pitchFamily="2" charset="0"/>
              </a:rPr>
              <a:t> </a:t>
            </a:r>
          </a:p>
        </p:txBody>
      </p:sp>
      <p:pic>
        <p:nvPicPr>
          <p:cNvPr id="6" name="Afbeelding 5">
            <a:extLst>
              <a:ext uri="{FF2B5EF4-FFF2-40B4-BE49-F238E27FC236}">
                <a16:creationId xmlns:a16="http://schemas.microsoft.com/office/drawing/2014/main" id="{A1D146DC-59DA-7127-16FE-DFAAC0BF906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17501" y="1100302"/>
            <a:ext cx="2251332" cy="2223707"/>
          </a:xfrm>
          <a:prstGeom prst="rect">
            <a:avLst/>
          </a:prstGeom>
        </p:spPr>
      </p:pic>
    </p:spTree>
    <p:extLst>
      <p:ext uri="{BB962C8B-B14F-4D97-AF65-F5344CB8AC3E}">
        <p14:creationId xmlns:p14="http://schemas.microsoft.com/office/powerpoint/2010/main" val="9489043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25C00-B051-A831-D36D-30528ADF4D17}"/>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AEB6C759-7FD9-BAC3-FEAD-3D2A944A4ABA}"/>
              </a:ext>
            </a:extLst>
          </p:cNvPr>
          <p:cNvSpPr txBox="1"/>
          <p:nvPr/>
        </p:nvSpPr>
        <p:spPr>
          <a:xfrm>
            <a:off x="1032709" y="807622"/>
            <a:ext cx="9318661" cy="461665"/>
          </a:xfrm>
          <a:prstGeom prst="rect">
            <a:avLst/>
          </a:prstGeom>
          <a:noFill/>
        </p:spPr>
        <p:txBody>
          <a:bodyPr wrap="square" rtlCol="0">
            <a:spAutoFit/>
          </a:bodyPr>
          <a:lstStyle/>
          <a:p>
            <a:r>
              <a:rPr lang="nl-BE" sz="2400">
                <a:latin typeface="Poppins SemiBold" panose="00000700000000000000" pitchFamily="2" charset="0"/>
                <a:cs typeface="Poppins SemiBold" panose="00000700000000000000" pitchFamily="2" charset="0"/>
              </a:rPr>
              <a:t>Deinze? </a:t>
            </a:r>
          </a:p>
        </p:txBody>
      </p:sp>
      <p:sp>
        <p:nvSpPr>
          <p:cNvPr id="6" name="Tekstvak 5">
            <a:extLst>
              <a:ext uri="{FF2B5EF4-FFF2-40B4-BE49-F238E27FC236}">
                <a16:creationId xmlns:a16="http://schemas.microsoft.com/office/drawing/2014/main" id="{2C7A8C55-451B-6277-8B4E-E4375C731878}"/>
              </a:ext>
            </a:extLst>
          </p:cNvPr>
          <p:cNvSpPr txBox="1"/>
          <p:nvPr/>
        </p:nvSpPr>
        <p:spPr>
          <a:xfrm>
            <a:off x="2508234" y="1854063"/>
            <a:ext cx="6970986" cy="1631216"/>
          </a:xfrm>
          <a:prstGeom prst="rect">
            <a:avLst/>
          </a:prstGeom>
          <a:noFill/>
        </p:spPr>
        <p:txBody>
          <a:bodyPr wrap="square" rtlCol="0">
            <a:spAutoFit/>
          </a:bodyPr>
          <a:lstStyle/>
          <a:p>
            <a:pPr marL="342900" indent="-342900">
              <a:buFont typeface="Arial" panose="020B0604020202020204" pitchFamily="34" charset="0"/>
              <a:buChar char="•"/>
            </a:pPr>
            <a:endParaRPr lang="nl-BE" sz="20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Sociale subsidies</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Bewustwording</a:t>
            </a:r>
          </a:p>
          <a:p>
            <a:pPr marL="342900" indent="-342900">
              <a:buFont typeface="Arial" panose="020B0604020202020204" pitchFamily="34" charset="0"/>
              <a:buChar char="•"/>
            </a:pPr>
            <a:r>
              <a:rPr lang="nl-BE" sz="2000">
                <a:latin typeface="Calibri" panose="020F0502020204030204" pitchFamily="34" charset="0"/>
                <a:cs typeface="Calibri" panose="020F0502020204030204" pitchFamily="34" charset="0"/>
              </a:rPr>
              <a:t>HRM (intern)</a:t>
            </a:r>
          </a:p>
          <a:p>
            <a:endParaRPr lang="nl-BE" sz="2000">
              <a:latin typeface="Calibri" panose="020F0502020204030204" pitchFamily="34" charset="0"/>
              <a:cs typeface="Calibri" panose="020F0502020204030204" pitchFamily="34" charset="0"/>
            </a:endParaRPr>
          </a:p>
        </p:txBody>
      </p:sp>
      <p:sp>
        <p:nvSpPr>
          <p:cNvPr id="11" name="Tekstvak 10">
            <a:extLst>
              <a:ext uri="{FF2B5EF4-FFF2-40B4-BE49-F238E27FC236}">
                <a16:creationId xmlns:a16="http://schemas.microsoft.com/office/drawing/2014/main" id="{6A418FAF-9465-E2F2-76A5-CC40922218EE}"/>
              </a:ext>
            </a:extLst>
          </p:cNvPr>
          <p:cNvSpPr txBox="1"/>
          <p:nvPr/>
        </p:nvSpPr>
        <p:spPr>
          <a:xfrm>
            <a:off x="2359000" y="3661445"/>
            <a:ext cx="8245886" cy="400110"/>
          </a:xfrm>
          <a:prstGeom prst="rect">
            <a:avLst/>
          </a:prstGeom>
          <a:noFill/>
        </p:spPr>
        <p:txBody>
          <a:bodyPr wrap="square" rtlCol="0">
            <a:spAutoFit/>
          </a:bodyPr>
          <a:lstStyle/>
          <a:p>
            <a:r>
              <a:rPr lang="nl-BE" sz="2000">
                <a:latin typeface="Calibri" panose="020F0502020204030204" pitchFamily="34" charset="0"/>
                <a:cs typeface="Calibri" panose="020F0502020204030204" pitchFamily="34" charset="0"/>
              </a:rPr>
              <a:t> </a:t>
            </a:r>
          </a:p>
        </p:txBody>
      </p:sp>
      <p:pic>
        <p:nvPicPr>
          <p:cNvPr id="2" name="Afbeelding 1">
            <a:extLst>
              <a:ext uri="{FF2B5EF4-FFF2-40B4-BE49-F238E27FC236}">
                <a16:creationId xmlns:a16="http://schemas.microsoft.com/office/drawing/2014/main" id="{CD7C3517-DB44-2970-B51A-7F0C9E6D778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79220" y="445964"/>
            <a:ext cx="2251332" cy="2223707"/>
          </a:xfrm>
          <a:prstGeom prst="rect">
            <a:avLst/>
          </a:prstGeom>
        </p:spPr>
      </p:pic>
      <p:pic>
        <p:nvPicPr>
          <p:cNvPr id="9" name="Graphic 8" descr="Vingerafdruk met effen opvulling">
            <a:extLst>
              <a:ext uri="{FF2B5EF4-FFF2-40B4-BE49-F238E27FC236}">
                <a16:creationId xmlns:a16="http://schemas.microsoft.com/office/drawing/2014/main" id="{8880FE75-A56C-3050-AF02-2C096C16B51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7842" y="2212471"/>
            <a:ext cx="914400" cy="914400"/>
          </a:xfrm>
          <a:prstGeom prst="rect">
            <a:avLst/>
          </a:prstGeom>
        </p:spPr>
      </p:pic>
    </p:spTree>
    <p:extLst>
      <p:ext uri="{BB962C8B-B14F-4D97-AF65-F5344CB8AC3E}">
        <p14:creationId xmlns:p14="http://schemas.microsoft.com/office/powerpoint/2010/main" val="2952254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Graphics, clipart, grafische vormgeving, logo&#10;&#10;Automatisch gegenereerde beschrijving">
            <a:extLst>
              <a:ext uri="{FF2B5EF4-FFF2-40B4-BE49-F238E27FC236}">
                <a16:creationId xmlns:a16="http://schemas.microsoft.com/office/drawing/2014/main" id="{13328137-B84D-A5D3-1F6E-7739A64872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33131"/>
            <a:ext cx="12192000" cy="4077538"/>
          </a:xfrm>
          <a:prstGeom prst="rect">
            <a:avLst/>
          </a:prstGeom>
        </p:spPr>
      </p:pic>
      <p:sp>
        <p:nvSpPr>
          <p:cNvPr id="6" name="Tekstvak 5">
            <a:extLst>
              <a:ext uri="{FF2B5EF4-FFF2-40B4-BE49-F238E27FC236}">
                <a16:creationId xmlns:a16="http://schemas.microsoft.com/office/drawing/2014/main" id="{36DA4033-F27B-4E5E-7AAB-CC22650C3F19}"/>
              </a:ext>
            </a:extLst>
          </p:cNvPr>
          <p:cNvSpPr txBox="1"/>
          <p:nvPr/>
        </p:nvSpPr>
        <p:spPr>
          <a:xfrm>
            <a:off x="2447283" y="452102"/>
            <a:ext cx="8090535" cy="923330"/>
          </a:xfrm>
          <a:prstGeom prst="rect">
            <a:avLst/>
          </a:prstGeom>
          <a:noFill/>
        </p:spPr>
        <p:txBody>
          <a:bodyPr wrap="square" rtlCol="0">
            <a:spAutoFit/>
          </a:bodyPr>
          <a:lstStyle/>
          <a:p>
            <a:r>
              <a:rPr lang="nl-BE" sz="3600">
                <a:latin typeface="Poppins SemiBold" panose="00000700000000000000" pitchFamily="2" charset="0"/>
                <a:cs typeface="Poppins SemiBold" panose="00000700000000000000" pitchFamily="2" charset="0"/>
                <a:hlinkClick r:id="rId4"/>
              </a:rPr>
              <a:t>www.goedgezegd.deinze.be</a:t>
            </a:r>
            <a:endParaRPr lang="nl-BE" sz="3600">
              <a:latin typeface="Poppins SemiBold" panose="00000700000000000000" pitchFamily="2" charset="0"/>
              <a:cs typeface="Poppins SemiBold" panose="00000700000000000000" pitchFamily="2" charset="0"/>
            </a:endParaRPr>
          </a:p>
          <a:p>
            <a:endParaRPr lang="nl-BE"/>
          </a:p>
        </p:txBody>
      </p:sp>
    </p:spTree>
    <p:extLst>
      <p:ext uri="{BB962C8B-B14F-4D97-AF65-F5344CB8AC3E}">
        <p14:creationId xmlns:p14="http://schemas.microsoft.com/office/powerpoint/2010/main" val="41235612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63DF05A0-0FFF-7301-3E8E-704609821CE0}"/>
            </a:ext>
          </a:extLst>
        </p:cNvPr>
        <p:cNvGrpSpPr/>
        <p:nvPr/>
      </p:nvGrpSpPr>
      <p:grpSpPr>
        <a:xfrm>
          <a:off x="0" y="0"/>
          <a:ext cx="0" cy="0"/>
          <a:chOff x="0" y="0"/>
          <a:chExt cx="0" cy="0"/>
        </a:xfrm>
      </p:grpSpPr>
      <p:pic>
        <p:nvPicPr>
          <p:cNvPr id="2" name="Afbeelding 1" descr="Afbeelding met tekst, Lettertype, groen, schermopname&#10;&#10;Automatisch gegenereerde beschrijving">
            <a:extLst>
              <a:ext uri="{FF2B5EF4-FFF2-40B4-BE49-F238E27FC236}">
                <a16:creationId xmlns:a16="http://schemas.microsoft.com/office/drawing/2014/main" id="{CE45F8E8-9B2E-3962-6456-F9D56C744F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2566" y="393654"/>
            <a:ext cx="2207956" cy="2230486"/>
          </a:xfrm>
          <a:prstGeom prst="rect">
            <a:avLst/>
          </a:prstGeom>
        </p:spPr>
      </p:pic>
      <p:pic>
        <p:nvPicPr>
          <p:cNvPr id="5" name="Picture 4" descr="A graph of a bar chart&#10;&#10;Description automatically generated">
            <a:extLst>
              <a:ext uri="{FF2B5EF4-FFF2-40B4-BE49-F238E27FC236}">
                <a16:creationId xmlns:a16="http://schemas.microsoft.com/office/drawing/2014/main" id="{80DC49F7-3F4F-76BE-3FC5-EBD2A6EC03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90E5EB3C-7132-CD8C-767E-F3814BF23F4B}"/>
              </a:ext>
            </a:extLst>
          </p:cNvPr>
          <p:cNvSpPr txBox="1"/>
          <p:nvPr/>
        </p:nvSpPr>
        <p:spPr>
          <a:xfrm>
            <a:off x="820179" y="0"/>
            <a:ext cx="5849294" cy="461665"/>
          </a:xfrm>
          <a:prstGeom prst="rect">
            <a:avLst/>
          </a:prstGeom>
          <a:solidFill>
            <a:schemeClr val="bg1"/>
          </a:solidFill>
        </p:spPr>
        <p:txBody>
          <a:bodyPr wrap="none" rtlCol="0">
            <a:spAutoFit/>
          </a:bodyPr>
          <a:lstStyle/>
          <a:p>
            <a:r>
              <a:rPr lang="nl-BE" sz="2400"/>
              <a:t>Proxy alcoholintoxicatie – Oost-Vlaanderen</a:t>
            </a:r>
          </a:p>
        </p:txBody>
      </p:sp>
    </p:spTree>
    <p:extLst>
      <p:ext uri="{BB962C8B-B14F-4D97-AF65-F5344CB8AC3E}">
        <p14:creationId xmlns:p14="http://schemas.microsoft.com/office/powerpoint/2010/main" val="194354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110E0F-2FF1-339A-769E-3F3A16893C5B}"/>
            </a:ext>
          </a:extLst>
        </p:cNvPr>
        <p:cNvGrpSpPr/>
        <p:nvPr/>
      </p:nvGrpSpPr>
      <p:grpSpPr>
        <a:xfrm>
          <a:off x="0" y="0"/>
          <a:ext cx="0" cy="0"/>
          <a:chOff x="0" y="0"/>
          <a:chExt cx="0" cy="0"/>
        </a:xfrm>
      </p:grpSpPr>
      <p:pic>
        <p:nvPicPr>
          <p:cNvPr id="4" name="Afbeelding 3" descr="Afbeelding met tekst, Lettertype, rood, Graphics&#10;&#10;Automatisch gegenereerde beschrijving">
            <a:extLst>
              <a:ext uri="{FF2B5EF4-FFF2-40B4-BE49-F238E27FC236}">
                <a16:creationId xmlns:a16="http://schemas.microsoft.com/office/drawing/2014/main" id="{F239F97D-8EB8-35BC-1E94-CD655577EEC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65845" y="572635"/>
            <a:ext cx="2196690" cy="2230486"/>
          </a:xfrm>
          <a:prstGeom prst="rect">
            <a:avLst/>
          </a:prstGeom>
          <a:solidFill>
            <a:schemeClr val="accent1"/>
          </a:solidFill>
        </p:spPr>
      </p:pic>
      <p:pic>
        <p:nvPicPr>
          <p:cNvPr id="5" name="Picture 4" descr="A graph of red and grey bars&#10;&#10;Description automatically generated">
            <a:extLst>
              <a:ext uri="{FF2B5EF4-FFF2-40B4-BE49-F238E27FC236}">
                <a16:creationId xmlns:a16="http://schemas.microsoft.com/office/drawing/2014/main" id="{77FFA20C-E8EA-A098-9DE0-3B2BF473CF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53" y="0"/>
            <a:ext cx="9144000" cy="6858000"/>
          </a:xfrm>
          <a:prstGeom prst="rect">
            <a:avLst/>
          </a:prstGeom>
        </p:spPr>
      </p:pic>
      <p:sp>
        <p:nvSpPr>
          <p:cNvPr id="2" name="TextBox 1">
            <a:extLst>
              <a:ext uri="{FF2B5EF4-FFF2-40B4-BE49-F238E27FC236}">
                <a16:creationId xmlns:a16="http://schemas.microsoft.com/office/drawing/2014/main" id="{D57F2DA8-C445-FC05-F33A-7C4FACCC5CAC}"/>
              </a:ext>
            </a:extLst>
          </p:cNvPr>
          <p:cNvSpPr txBox="1"/>
          <p:nvPr/>
        </p:nvSpPr>
        <p:spPr>
          <a:xfrm>
            <a:off x="1836180" y="0"/>
            <a:ext cx="8519640" cy="461665"/>
          </a:xfrm>
          <a:prstGeom prst="rect">
            <a:avLst/>
          </a:prstGeom>
          <a:solidFill>
            <a:schemeClr val="bg1"/>
          </a:solidFill>
        </p:spPr>
        <p:txBody>
          <a:bodyPr wrap="none" rtlCol="0">
            <a:spAutoFit/>
          </a:bodyPr>
          <a:lstStyle/>
          <a:p>
            <a:r>
              <a:rPr lang="nl-BE" sz="2400"/>
              <a:t>Subjectieve armoede Het lukt om comfortabel te leven - Deinze</a:t>
            </a:r>
          </a:p>
        </p:txBody>
      </p:sp>
    </p:spTree>
    <p:extLst>
      <p:ext uri="{BB962C8B-B14F-4D97-AF65-F5344CB8AC3E}">
        <p14:creationId xmlns:p14="http://schemas.microsoft.com/office/powerpoint/2010/main" val="123979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C04C2-52BE-FCF1-B007-D033DD2DF133}"/>
            </a:ext>
          </a:extLst>
        </p:cNvPr>
        <p:cNvGrpSpPr/>
        <p:nvPr/>
      </p:nvGrpSpPr>
      <p:grpSpPr>
        <a:xfrm>
          <a:off x="0" y="0"/>
          <a:ext cx="0" cy="0"/>
          <a:chOff x="0" y="0"/>
          <a:chExt cx="0" cy="0"/>
        </a:xfrm>
      </p:grpSpPr>
      <p:pic>
        <p:nvPicPr>
          <p:cNvPr id="4" name="Afbeelding 3" descr="Afbeelding met tekst, Lettertype, rood, Graphics&#10;&#10;Automatisch gegenereerde beschrijving">
            <a:extLst>
              <a:ext uri="{FF2B5EF4-FFF2-40B4-BE49-F238E27FC236}">
                <a16:creationId xmlns:a16="http://schemas.microsoft.com/office/drawing/2014/main" id="{F41B5531-F8DF-7061-47EF-61111E91D3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65845" y="572635"/>
            <a:ext cx="2196690" cy="2230486"/>
          </a:xfrm>
          <a:prstGeom prst="rect">
            <a:avLst/>
          </a:prstGeom>
          <a:solidFill>
            <a:schemeClr val="accent1"/>
          </a:solidFill>
        </p:spPr>
      </p:pic>
      <p:pic>
        <p:nvPicPr>
          <p:cNvPr id="5" name="Picture 4">
            <a:extLst>
              <a:ext uri="{FF2B5EF4-FFF2-40B4-BE49-F238E27FC236}">
                <a16:creationId xmlns:a16="http://schemas.microsoft.com/office/drawing/2014/main" id="{8A582C1C-A6EF-D5AB-984E-C574AEAC562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079" y="0"/>
            <a:ext cx="9144000" cy="6858000"/>
          </a:xfrm>
          <a:prstGeom prst="rect">
            <a:avLst/>
          </a:prstGeom>
        </p:spPr>
      </p:pic>
      <p:sp>
        <p:nvSpPr>
          <p:cNvPr id="2" name="TextBox 1">
            <a:extLst>
              <a:ext uri="{FF2B5EF4-FFF2-40B4-BE49-F238E27FC236}">
                <a16:creationId xmlns:a16="http://schemas.microsoft.com/office/drawing/2014/main" id="{48CD8161-C759-4F90-ACE5-6C1E203F79D4}"/>
              </a:ext>
            </a:extLst>
          </p:cNvPr>
          <p:cNvSpPr txBox="1"/>
          <p:nvPr/>
        </p:nvSpPr>
        <p:spPr>
          <a:xfrm>
            <a:off x="606878" y="0"/>
            <a:ext cx="7399462" cy="461665"/>
          </a:xfrm>
          <a:prstGeom prst="rect">
            <a:avLst/>
          </a:prstGeom>
          <a:solidFill>
            <a:schemeClr val="bg1"/>
          </a:solidFill>
        </p:spPr>
        <p:txBody>
          <a:bodyPr wrap="none" rtlCol="0">
            <a:spAutoFit/>
          </a:bodyPr>
          <a:lstStyle/>
          <a:p>
            <a:r>
              <a:rPr lang="nl-BE" sz="2400"/>
              <a:t>Personen met een verhoogde tegemoetkoming -Deinze</a:t>
            </a:r>
          </a:p>
        </p:txBody>
      </p:sp>
    </p:spTree>
    <p:extLst>
      <p:ext uri="{BB962C8B-B14F-4D97-AF65-F5344CB8AC3E}">
        <p14:creationId xmlns:p14="http://schemas.microsoft.com/office/powerpoint/2010/main" val="183430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0A764-2B24-C929-1FD7-D67C6F822614}"/>
            </a:ext>
          </a:extLst>
        </p:cNvPr>
        <p:cNvGrpSpPr/>
        <p:nvPr/>
      </p:nvGrpSpPr>
      <p:grpSpPr>
        <a:xfrm>
          <a:off x="0" y="0"/>
          <a:ext cx="0" cy="0"/>
          <a:chOff x="0" y="0"/>
          <a:chExt cx="0" cy="0"/>
        </a:xfrm>
      </p:grpSpPr>
      <p:pic>
        <p:nvPicPr>
          <p:cNvPr id="4" name="Afbeelding 3" descr="Afbeelding met tekst, Lettertype, rood, Graphics&#10;&#10;Automatisch gegenereerde beschrijving">
            <a:extLst>
              <a:ext uri="{FF2B5EF4-FFF2-40B4-BE49-F238E27FC236}">
                <a16:creationId xmlns:a16="http://schemas.microsoft.com/office/drawing/2014/main" id="{C229D99B-CEA9-2B9E-F058-8CF8BE3A5B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65845" y="572635"/>
            <a:ext cx="2196690" cy="2230486"/>
          </a:xfrm>
          <a:prstGeom prst="rect">
            <a:avLst/>
          </a:prstGeom>
          <a:solidFill>
            <a:schemeClr val="accent1"/>
          </a:solidFill>
        </p:spPr>
      </p:pic>
      <p:pic>
        <p:nvPicPr>
          <p:cNvPr id="5" name="Picture 4">
            <a:extLst>
              <a:ext uri="{FF2B5EF4-FFF2-40B4-BE49-F238E27FC236}">
                <a16:creationId xmlns:a16="http://schemas.microsoft.com/office/drawing/2014/main" id="{40B43204-EF75-398F-2BFF-0A15968B77F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079" y="0"/>
            <a:ext cx="9144000" cy="6858000"/>
          </a:xfrm>
          <a:prstGeom prst="rect">
            <a:avLst/>
          </a:prstGeom>
        </p:spPr>
      </p:pic>
      <p:sp>
        <p:nvSpPr>
          <p:cNvPr id="2" name="TextBox 1">
            <a:extLst>
              <a:ext uri="{FF2B5EF4-FFF2-40B4-BE49-F238E27FC236}">
                <a16:creationId xmlns:a16="http://schemas.microsoft.com/office/drawing/2014/main" id="{3D948B82-F3E0-131B-E2A5-7EBBC62BEDE5}"/>
              </a:ext>
            </a:extLst>
          </p:cNvPr>
          <p:cNvSpPr txBox="1"/>
          <p:nvPr/>
        </p:nvSpPr>
        <p:spPr>
          <a:xfrm>
            <a:off x="2295569" y="0"/>
            <a:ext cx="4156907" cy="461665"/>
          </a:xfrm>
          <a:prstGeom prst="rect">
            <a:avLst/>
          </a:prstGeom>
          <a:solidFill>
            <a:schemeClr val="bg1"/>
          </a:solidFill>
        </p:spPr>
        <p:txBody>
          <a:bodyPr wrap="none" rtlCol="0">
            <a:spAutoFit/>
          </a:bodyPr>
          <a:lstStyle/>
          <a:p>
            <a:r>
              <a:rPr lang="nl-BE" sz="2400"/>
              <a:t>Geen tandartsbezoek - Deinze</a:t>
            </a:r>
          </a:p>
        </p:txBody>
      </p:sp>
    </p:spTree>
    <p:extLst>
      <p:ext uri="{BB962C8B-B14F-4D97-AF65-F5344CB8AC3E}">
        <p14:creationId xmlns:p14="http://schemas.microsoft.com/office/powerpoint/2010/main" val="3735099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8B456A9-8918-F726-A236-B7F13187D40A}"/>
            </a:ext>
          </a:extLst>
        </p:cNvPr>
        <p:cNvGrpSpPr/>
        <p:nvPr/>
      </p:nvGrpSpPr>
      <p:grpSpPr>
        <a:xfrm>
          <a:off x="0" y="0"/>
          <a:ext cx="0" cy="0"/>
          <a:chOff x="0" y="0"/>
          <a:chExt cx="0" cy="0"/>
        </a:xfrm>
      </p:grpSpPr>
      <p:pic>
        <p:nvPicPr>
          <p:cNvPr id="4" name="Afbeelding 3" descr="Afbeelding met tekst, Lettertype, rood, Graphics&#10;&#10;Automatisch gegenereerde beschrijving">
            <a:extLst>
              <a:ext uri="{FF2B5EF4-FFF2-40B4-BE49-F238E27FC236}">
                <a16:creationId xmlns:a16="http://schemas.microsoft.com/office/drawing/2014/main" id="{C15B0C3F-239B-B1D4-ACE7-5B603D6B95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65845" y="572635"/>
            <a:ext cx="2196690" cy="2230486"/>
          </a:xfrm>
          <a:prstGeom prst="rect">
            <a:avLst/>
          </a:prstGeom>
          <a:solidFill>
            <a:schemeClr val="accent1"/>
          </a:solidFill>
        </p:spPr>
      </p:pic>
      <p:pic>
        <p:nvPicPr>
          <p:cNvPr id="5" name="Picture 4">
            <a:extLst>
              <a:ext uri="{FF2B5EF4-FFF2-40B4-BE49-F238E27FC236}">
                <a16:creationId xmlns:a16="http://schemas.microsoft.com/office/drawing/2014/main" id="{784F7809-69FC-1D36-77A8-8E9EA8D935B1}"/>
              </a:ext>
            </a:extLst>
          </p:cNvPr>
          <p:cNvPicPr>
            <a:picLocks noChangeAspect="1"/>
          </p:cNvPicPr>
          <p:nvPr/>
        </p:nvPicPr>
        <p:blipFill>
          <a:blip r:embed="rId4"/>
          <a:stretch>
            <a:fillRect/>
          </a:stretch>
        </p:blipFill>
        <p:spPr>
          <a:xfrm>
            <a:off x="347243" y="458149"/>
            <a:ext cx="6011114" cy="5792008"/>
          </a:xfrm>
          <a:prstGeom prst="rect">
            <a:avLst/>
          </a:prstGeom>
        </p:spPr>
      </p:pic>
      <p:pic>
        <p:nvPicPr>
          <p:cNvPr id="8" name="Picture 7">
            <a:extLst>
              <a:ext uri="{FF2B5EF4-FFF2-40B4-BE49-F238E27FC236}">
                <a16:creationId xmlns:a16="http://schemas.microsoft.com/office/drawing/2014/main" id="{D9E8C96A-1080-EBD3-586D-1557300E06AC}"/>
              </a:ext>
            </a:extLst>
          </p:cNvPr>
          <p:cNvPicPr>
            <a:picLocks noChangeAspect="1"/>
          </p:cNvPicPr>
          <p:nvPr/>
        </p:nvPicPr>
        <p:blipFill>
          <a:blip r:embed="rId5"/>
          <a:stretch>
            <a:fillRect/>
          </a:stretch>
        </p:blipFill>
        <p:spPr>
          <a:xfrm>
            <a:off x="6436525" y="1344097"/>
            <a:ext cx="2829320" cy="4906060"/>
          </a:xfrm>
          <a:prstGeom prst="rect">
            <a:avLst/>
          </a:prstGeom>
        </p:spPr>
      </p:pic>
      <p:sp>
        <p:nvSpPr>
          <p:cNvPr id="2" name="TextBox 1">
            <a:extLst>
              <a:ext uri="{FF2B5EF4-FFF2-40B4-BE49-F238E27FC236}">
                <a16:creationId xmlns:a16="http://schemas.microsoft.com/office/drawing/2014/main" id="{0854432C-B923-172D-7C4E-B27A3B865D29}"/>
              </a:ext>
            </a:extLst>
          </p:cNvPr>
          <p:cNvSpPr txBox="1"/>
          <p:nvPr/>
        </p:nvSpPr>
        <p:spPr>
          <a:xfrm>
            <a:off x="3010315" y="-3516"/>
            <a:ext cx="6171369" cy="461665"/>
          </a:xfrm>
          <a:prstGeom prst="rect">
            <a:avLst/>
          </a:prstGeom>
          <a:solidFill>
            <a:schemeClr val="bg1"/>
          </a:solidFill>
        </p:spPr>
        <p:txBody>
          <a:bodyPr wrap="none" rtlCol="0">
            <a:spAutoFit/>
          </a:bodyPr>
          <a:lstStyle/>
          <a:p>
            <a:r>
              <a:rPr lang="nl-BE" sz="2400"/>
              <a:t>Doeltreffendheid van de minimuminkomens</a:t>
            </a:r>
          </a:p>
        </p:txBody>
      </p:sp>
    </p:spTree>
    <p:extLst>
      <p:ext uri="{BB962C8B-B14F-4D97-AF65-F5344CB8AC3E}">
        <p14:creationId xmlns:p14="http://schemas.microsoft.com/office/powerpoint/2010/main" val="385879309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erwerktdoor xmlns="82c95b71-81e8-4ff4-abb3-0e072d0acafe">
      <UserInfo>
        <DisplayName/>
        <AccountId xsi:nil="true"/>
        <AccountType/>
      </UserInfo>
    </Verwerktdoor>
    <TaxCatchAll xmlns="77ddc0b7-42de-4b75-b452-ef768852ad6b" xsi:nil="true"/>
    <lcf76f155ced4ddcb4097134ff3c332f xmlns="82c95b71-81e8-4ff4-abb3-0e072d0acaf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F636562046454AA77923E481D8BB9A" ma:contentTypeVersion="14" ma:contentTypeDescription="Een nieuw document maken." ma:contentTypeScope="" ma:versionID="f0e20f50c28e2397f1cb7b1dbd76b5fe">
  <xsd:schema xmlns:xsd="http://www.w3.org/2001/XMLSchema" xmlns:xs="http://www.w3.org/2001/XMLSchema" xmlns:p="http://schemas.microsoft.com/office/2006/metadata/properties" xmlns:ns2="82c95b71-81e8-4ff4-abb3-0e072d0acafe" xmlns:ns3="77ddc0b7-42de-4b75-b452-ef768852ad6b" targetNamespace="http://schemas.microsoft.com/office/2006/metadata/properties" ma:root="true" ma:fieldsID="8bcfefc7bcc1cde501433e0e2f4713b6" ns2:_="" ns3:_="">
    <xsd:import namespace="82c95b71-81e8-4ff4-abb3-0e072d0acafe"/>
    <xsd:import namespace="77ddc0b7-42de-4b75-b452-ef768852ad6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Verwerktdoor"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95b71-81e8-4ff4-abb3-0e072d0aca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Verwerktdoor" ma:index="11" nillable="true" ma:displayName="Verwerkt door" ma:format="Dropdown" ma:list="UserInfo" ma:SharePointGroup="0" ma:internalName="Verwerktdoo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55154ce3-9735-4727-a86b-fb0553131c1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dc0b7-42de-4b75-b452-ef768852ad6b"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5334e3d9-1c53-4988-aa54-493fc9ebc5d5}" ma:internalName="TaxCatchAll" ma:showField="CatchAllData" ma:web="77ddc0b7-42de-4b75-b452-ef768852ad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BF2D7B-E6EB-4739-8D60-6E295CDDEDCF}">
  <ds:schemaRef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terms/"/>
    <ds:schemaRef ds:uri="82c95b71-81e8-4ff4-abb3-0e072d0acafe"/>
    <ds:schemaRef ds:uri="http://purl.org/dc/dcmitype/"/>
    <ds:schemaRef ds:uri="http://schemas.microsoft.com/office/infopath/2007/PartnerControls"/>
    <ds:schemaRef ds:uri="77ddc0b7-42de-4b75-b452-ef768852ad6b"/>
    <ds:schemaRef ds:uri="http://www.w3.org/XML/1998/namespace"/>
  </ds:schemaRefs>
</ds:datastoreItem>
</file>

<file path=customXml/itemProps2.xml><?xml version="1.0" encoding="utf-8"?>
<ds:datastoreItem xmlns:ds="http://schemas.openxmlformats.org/officeDocument/2006/customXml" ds:itemID="{7FFED5F2-E70E-4583-A668-03DFA3ABDDA6}">
  <ds:schemaRefs>
    <ds:schemaRef ds:uri="http://schemas.microsoft.com/sharepoint/v3/contenttype/forms"/>
  </ds:schemaRefs>
</ds:datastoreItem>
</file>

<file path=customXml/itemProps3.xml><?xml version="1.0" encoding="utf-8"?>
<ds:datastoreItem xmlns:ds="http://schemas.openxmlformats.org/officeDocument/2006/customXml" ds:itemID="{5F304EAE-ED3D-414A-AB65-B920689963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c95b71-81e8-4ff4-abb3-0e072d0acafe"/>
    <ds:schemaRef ds:uri="77ddc0b7-42de-4b75-b452-ef768852ad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TotalTime>
  <Words>7467</Words>
  <Application>Microsoft Office PowerPoint</Application>
  <PresentationFormat>Breedbeeld</PresentationFormat>
  <Paragraphs>1046</Paragraphs>
  <Slides>54</Slides>
  <Notes>54</Notes>
  <HiddenSlides>1</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54</vt:i4>
      </vt:variant>
    </vt:vector>
  </HeadingPairs>
  <TitlesOfParts>
    <vt:vector size="64" baseType="lpstr">
      <vt:lpstr>Aptos</vt:lpstr>
      <vt:lpstr>Aptos Display</vt:lpstr>
      <vt:lpstr>Arial</vt:lpstr>
      <vt:lpstr>Calibri</vt:lpstr>
      <vt:lpstr>Flanders Art Sans</vt:lpstr>
      <vt:lpstr>inherit</vt:lpstr>
      <vt:lpstr>Poppins SemiBold</vt:lpstr>
      <vt:lpstr>PT Sans</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Stadsbestuur Deinze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Laurence Hauttekeete</dc:creator>
  <cp:lastModifiedBy>Laurence Hauttekeete</cp:lastModifiedBy>
  <cp:revision>3</cp:revision>
  <cp:lastPrinted>2024-03-13T10:41:28Z</cp:lastPrinted>
  <dcterms:created xsi:type="dcterms:W3CDTF">2024-02-27T07:30:29Z</dcterms:created>
  <dcterms:modified xsi:type="dcterms:W3CDTF">2024-03-18T20:38:09Z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0x010100C9F636562046454AA77923E481D8BB9A</vt:lpwstr>
  </property>
  <property fmtid="{D5CDD505-2E9C-101B-9397-08002B2CF9AE}" pid="3" name="MediaServiceImageTags">
    <vt:lpwstr/>
  </property>
</Properties>
</file>